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slides/slide17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3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webextensions/taskpanes.xml" ContentType="application/vnd.ms-office.webextensiontaskpanes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webextensions/webextension1.xml" ContentType="application/vnd.ms-office.webextensio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07" r:id="rId2"/>
    <p:sldId id="263" r:id="rId3"/>
    <p:sldId id="264" r:id="rId4"/>
    <p:sldId id="265" r:id="rId5"/>
    <p:sldId id="268" r:id="rId6"/>
    <p:sldId id="267" r:id="rId7"/>
    <p:sldId id="305" r:id="rId8"/>
    <p:sldId id="306" r:id="rId9"/>
    <p:sldId id="270" r:id="rId10"/>
    <p:sldId id="271" r:id="rId11"/>
    <p:sldId id="274" r:id="rId12"/>
    <p:sldId id="275" r:id="rId13"/>
    <p:sldId id="276" r:id="rId14"/>
    <p:sldId id="278" r:id="rId15"/>
    <p:sldId id="279" r:id="rId16"/>
    <p:sldId id="304" r:id="rId17"/>
    <p:sldId id="302" r:id="rId18"/>
    <p:sldId id="280" r:id="rId19"/>
    <p:sldId id="281" r:id="rId20"/>
    <p:sldId id="282" r:id="rId21"/>
    <p:sldId id="283" r:id="rId22"/>
    <p:sldId id="284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301" r:id="rId35"/>
    <p:sldId id="303" r:id="rId36"/>
    <p:sldId id="308" r:id="rId37"/>
    <p:sldId id="309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5ABE"/>
    <a:srgbClr val="100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6" autoAdjust="0"/>
    <p:restoredTop sz="95256" autoAdjust="0"/>
  </p:normalViewPr>
  <p:slideViewPr>
    <p:cSldViewPr snapToGrid="0" snapToObjects="1">
      <p:cViewPr varScale="1">
        <p:scale>
          <a:sx n="115" d="100"/>
          <a:sy n="115" d="100"/>
        </p:scale>
        <p:origin x="5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4DF35-1861-3745-9D93-64A64D9B0B28}" type="datetimeFigureOut">
              <a:rPr lang="pt-BR" smtClean="0"/>
              <a:t>23/04/2022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8CAF7-4383-724E-81E7-623B6C75CD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32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21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57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Reflexão Computacional: Habilidade da aplicação de inspecionar a si mesmo (</a:t>
            </a:r>
            <a:r>
              <a:rPr lang="pt-BR" dirty="0">
                <a:solidFill>
                  <a:srgbClr val="055ABE"/>
                </a:solidFill>
              </a:rPr>
              <a:t>corrigir seus próprios erros</a:t>
            </a:r>
            <a:r>
              <a:rPr lang="pt-BR" dirty="0"/>
              <a:t>) e, se necessário, adaptar seu comportamento </a:t>
            </a:r>
            <a:r>
              <a:rPr lang="pt-BR" dirty="0">
                <a:solidFill>
                  <a:srgbClr val="055ABE"/>
                </a:solidFill>
              </a:rPr>
              <a:t>(Mecanismo </a:t>
            </a:r>
            <a:r>
              <a:rPr lang="pt-BR" dirty="0" err="1">
                <a:solidFill>
                  <a:srgbClr val="055ABE"/>
                </a:solidFill>
              </a:rPr>
              <a:t>Fallback</a:t>
            </a:r>
            <a:r>
              <a:rPr lang="pt-BR" dirty="0">
                <a:solidFill>
                  <a:srgbClr val="055ABE"/>
                </a:solidFill>
              </a:rPr>
              <a:t>);</a:t>
            </a:r>
          </a:p>
          <a:p>
            <a:endParaRPr lang="pt-BR" dirty="0"/>
          </a:p>
          <a:p>
            <a:r>
              <a:rPr lang="pt-BR" dirty="0"/>
              <a:t>Slide 1 – 73.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74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62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14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30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56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31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Abordamos a separação de interesse no slide 1 – 72.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“Separar sistemas em partes que implementam funcionalidades essenciais de funcionalidades secundárias.”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Três técnicas são importantes para criação de Softwares Adaptativos, uma delas é justamente a separação de interesses.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60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Este é um conceito interessante pois as aplicações distribuídas </a:t>
            </a:r>
            <a:r>
              <a:rPr lang="pt-BR" dirty="0">
                <a:solidFill>
                  <a:srgbClr val="055ABE"/>
                </a:solidFill>
              </a:rPr>
              <a:t>mudam continuamente.</a:t>
            </a:r>
            <a:br>
              <a:rPr lang="pt-BR" dirty="0">
                <a:solidFill>
                  <a:srgbClr val="055ABE"/>
                </a:solidFill>
              </a:rPr>
            </a:br>
            <a:br>
              <a:rPr lang="pt-BR" dirty="0">
                <a:solidFill>
                  <a:srgbClr val="055ABE"/>
                </a:solidFill>
              </a:rPr>
            </a:br>
            <a:r>
              <a:rPr lang="pt-BR" dirty="0">
                <a:solidFill>
                  <a:srgbClr val="055ABE"/>
                </a:solidFill>
              </a:rPr>
              <a:t>Software adaptativo: Slide 1 – 70.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699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53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Separação de interesses: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Estratégia de </a:t>
            </a:r>
            <a:r>
              <a:rPr lang="pt-BR" dirty="0">
                <a:solidFill>
                  <a:srgbClr val="055ABE"/>
                </a:solidFill>
              </a:rPr>
              <a:t>modularizar os sistemas</a:t>
            </a:r>
            <a:r>
              <a:rPr lang="pt-BR" dirty="0"/>
              <a:t>, separando as partes que implementam </a:t>
            </a:r>
            <a:r>
              <a:rPr lang="pt-BR" dirty="0">
                <a:solidFill>
                  <a:srgbClr val="055ABE"/>
                </a:solidFill>
              </a:rPr>
              <a:t>funcionalidades essenciais </a:t>
            </a:r>
            <a:r>
              <a:rPr lang="pt-BR" dirty="0"/>
              <a:t>daquelas que implementam </a:t>
            </a:r>
            <a:r>
              <a:rPr lang="pt-BR" dirty="0">
                <a:solidFill>
                  <a:srgbClr val="055ABE"/>
                </a:solidFill>
              </a:rPr>
              <a:t>funcionalidades secundárias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Resiliência: Característica do sistema que se recupera ou supera com facilidade os problemas que lhe aparecem.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831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“</a:t>
            </a:r>
            <a:r>
              <a:rPr lang="pt-BR" i="1" dirty="0" err="1"/>
              <a:t>Composibilidade</a:t>
            </a:r>
            <a:r>
              <a:rPr lang="pt-BR" dirty="0"/>
              <a:t> é um princípio de design do sistema que lida com as inter-relações dos componentes”</a:t>
            </a:r>
          </a:p>
          <a:p>
            <a:endParaRPr lang="pt-BR" dirty="0"/>
          </a:p>
          <a:p>
            <a:r>
              <a:rPr lang="pt-BR" dirty="0"/>
              <a:t>“Um sistema altamente composto fornece componentes que podem ser selecionados e montados em várias combinações para satisfazer os requisitos específicos do usuário”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9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9D29-9ECF-0649-879B-C4DCBBC9C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15CA4-10E2-F849-873E-3D1FB663B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AF5AA-801D-924A-BA21-4B952E30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9D97EC-B1BA-DC46-9032-DBE3979CFA88}" type="datetime1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C465-9C22-CA42-9609-B5F3D6CB8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A78B5-FA98-EA46-BF11-3F28E992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47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FAE2-6DAF-214D-B5DA-0A02FFAA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56900-BB17-794B-AE22-982B3D878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D7649-17F3-8648-AFA6-5E8CC848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CD297E-0B06-0743-93D6-B60C5DD113F9}" type="datetime1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F9DB-777A-2C44-87C1-5874FAD8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A4C82-C62A-5F4A-97BD-8D810557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38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C3B98-E2C7-2B48-9C3C-E8C0D47C5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DAC52-8D36-F740-8833-A8EC29C4B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54E07-FB85-9642-A9A5-AC94FA62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5E5059-88C4-1F41-A0A9-55F471061EAC}" type="datetime1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58A82-3AA2-0640-9F7D-81EB3E8D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7A1FA-43B8-AC46-8931-20BA40F9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55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50AE-69FA-B64F-818E-F52A389F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7F5B-EC6F-4341-99F6-851AD88E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C494D-EC04-B14A-A7BF-EAA6B4EB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D558D-9DCC-3C45-80BD-DEEFA5EBC6DB}" type="datetime1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8E886-6A3C-DB42-948F-BEBE778F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540E0-0AE7-244C-83C9-D84304D5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42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ECAF-3CF0-214D-8539-E6E226F0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C5927-23C6-A44A-B09D-FE2E25B35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1D9EF-7FB7-124B-BA76-B395B9F4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C097E6-D7F9-1B49-B264-C22D7A0D5AA0}" type="datetime1">
              <a:rPr lang="pt-BR" smtClean="0"/>
              <a:t>23/04/2022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D79A-3AC5-DB47-BEEC-4FB94784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814B-5C24-E74B-A62D-7FC37199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C3B0-3018-3A49-8810-7CCD3EA6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9351-B61A-2E40-8075-5B160ED08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234BA-F49E-1346-890B-1B41EFDD4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769B0-E55E-8C4A-94FF-E4259872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96ABF-10FB-554C-A671-2B046D4F91D6}" type="datetime1">
              <a:rPr lang="pt-BR" smtClean="0"/>
              <a:t>23/04/2022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8A297-553B-C24F-905C-29330917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E1624-9E16-6C41-B8A9-22EE8635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27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08D4-D8A4-E14F-97CC-E2451613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6E392-BA0A-9F41-9C45-4C2B5102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FEB4D-C505-E143-B68D-125071E8B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CAB51-6867-CE49-BB5B-AC15F5741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C8370-50C5-7742-800B-9C48BA3B1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B2A82-FF26-FF48-A9D0-EBD820DE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64E91E-40DB-D749-AA3C-6E6C1B1B0593}" type="datetime1">
              <a:rPr lang="pt-BR" smtClean="0"/>
              <a:t>23/04/2022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C0308-B503-B243-8718-EF89D48A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7D713-64D2-3C45-A906-6933AA4B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51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5BF8-9E3A-034F-9F15-3EB84229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83CBB-5312-5844-BD84-E8247697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DCB784-D797-B448-A99D-2662F818451D}" type="datetime1">
              <a:rPr lang="pt-BR" smtClean="0"/>
              <a:t>23/04/2022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768CB-877A-4F45-B9B5-8EBE3925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116CC-A038-754C-AB08-51F49FE7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81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A32B8-436B-9542-A07B-194694DA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328918-1EFF-DD4B-A6B3-2704DC76C169}" type="datetime1">
              <a:rPr lang="pt-BR" smtClean="0"/>
              <a:t>23/04/2022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05CA2-D462-6A41-80D5-6443A84E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7B57D-5354-CD47-B701-E8A3F370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13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4011-DB5D-D94B-A1D8-1E39440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4A2B-12D3-D14F-98F2-FAC6BF0F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E6898-B445-894D-95D1-9CB1C0455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056BA-0DE4-974B-8109-341BC5D2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06FBA7-BDFE-144E-8FD1-319FAE597386}" type="datetime1">
              <a:rPr lang="pt-BR" smtClean="0"/>
              <a:t>23/04/2022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BA657-8F51-3C4C-B8CA-609D55E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F53BF-57AF-F448-9B96-A542B063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56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5C8A-0D75-9844-AFDB-63B29F39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049C-92D1-6746-8E99-BB89C5460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A5C6A-C37E-3E49-B0C5-8F70A21CB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08752-F237-6E46-9F1D-402E1771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1834A6-C0C9-5447-B817-07CDBF1085D9}" type="datetime1">
              <a:rPr lang="pt-BR" smtClean="0"/>
              <a:t>23/04/2022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50BBF-0F66-FA49-904C-0D1978CE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0688D-22E8-014C-8921-6DBBD775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64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E20B2-8D5A-D441-9C02-1B78DE3F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98" y="1196898"/>
            <a:ext cx="10901413" cy="51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F98F2-A53D-AF42-B9C9-97FC803AD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097" y="1916045"/>
            <a:ext cx="10901413" cy="3520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E917-17C2-5741-A107-3078A8862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06EB-CE4B-E94A-815C-9EDC8FB21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EA3EF5D9-E7A2-424D-8F38-263197679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8" y="133683"/>
            <a:ext cx="2361851" cy="6630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162399A-8FE4-FD47-AF08-9E3B18DB89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89" y="15248"/>
            <a:ext cx="1441533" cy="144153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59764DF-147C-704A-88ED-B85400B02AFA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85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rtinfowler.com/bliki/MicroservicePremium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rtinfowler.com/bliki/MicroservicePremiu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357" y="2133601"/>
            <a:ext cx="11288643" cy="2266950"/>
          </a:xfrm>
          <a:ln>
            <a:solidFill>
              <a:srgbClr val="045ABD"/>
            </a:solidFill>
          </a:ln>
        </p:spPr>
        <p:txBody>
          <a:bodyPr anchor="ctr">
            <a:normAutofit/>
          </a:bodyPr>
          <a:lstStyle/>
          <a:p>
            <a:r>
              <a:rPr lang="pt-BR" sz="4400" i="1">
                <a:solidFill>
                  <a:srgbClr val="045ABD"/>
                </a:solidFill>
              </a:rPr>
              <a:t>Teoria 4</a:t>
            </a:r>
            <a:br>
              <a:rPr lang="pt-BR" b="1" i="1">
                <a:solidFill>
                  <a:srgbClr val="045ABD"/>
                </a:solidFill>
              </a:rPr>
            </a:br>
            <a:r>
              <a:rPr lang="pt-BR" b="1" i="1">
                <a:solidFill>
                  <a:srgbClr val="045ABD"/>
                </a:solidFill>
              </a:rPr>
              <a:t>Arquitetura de Microsserviços</a:t>
            </a:r>
            <a:br>
              <a:rPr lang="pt-BR" b="1" i="1">
                <a:solidFill>
                  <a:srgbClr val="045ABD"/>
                </a:solidFill>
              </a:rPr>
            </a:br>
            <a:r>
              <a:rPr lang="pt-BR" sz="3200">
                <a:solidFill>
                  <a:srgbClr val="045ABD"/>
                </a:solidFill>
              </a:rPr>
              <a:t>Parte 1 de 2</a:t>
            </a:r>
            <a:endParaRPr lang="pt-BR" dirty="0">
              <a:solidFill>
                <a:srgbClr val="045ABD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7912D9-0071-2844-9A4F-120EC716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79" y="83531"/>
            <a:ext cx="3365500" cy="1943100"/>
          </a:xfrm>
          <a:prstGeom prst="rect">
            <a:avLst/>
          </a:prstGeom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357" y="4632588"/>
            <a:ext cx="3600000" cy="1487277"/>
          </a:xfr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/>
          <a:lstStyle/>
          <a:p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Professor:</a:t>
            </a:r>
          </a:p>
          <a:p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Vitor </a:t>
            </a:r>
            <a:r>
              <a:rPr lang="pt-BR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Alexandre</a:t>
            </a:r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Campos</a:t>
            </a:r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Figueiredo</a:t>
            </a:r>
            <a:endParaRPr lang="pt-BR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B75156D-A1BC-4093-95DC-4F6C3FA85E81}"/>
              </a:ext>
            </a:extLst>
          </p:cNvPr>
          <p:cNvSpPr txBox="1">
            <a:spLocks/>
          </p:cNvSpPr>
          <p:nvPr/>
        </p:nvSpPr>
        <p:spPr>
          <a:xfrm>
            <a:off x="4291679" y="4632588"/>
            <a:ext cx="3600000" cy="14872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Disciplina:</a:t>
            </a:r>
          </a:p>
          <a:p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Sistemas Distribuídos</a:t>
            </a:r>
            <a:endParaRPr lang="pt-BR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F58E2A1-278A-440D-8A4E-D27463F35AB6}"/>
              </a:ext>
            </a:extLst>
          </p:cNvPr>
          <p:cNvSpPr txBox="1">
            <a:spLocks/>
          </p:cNvSpPr>
          <p:nvPr/>
        </p:nvSpPr>
        <p:spPr>
          <a:xfrm>
            <a:off x="8136000" y="4632588"/>
            <a:ext cx="3600000" cy="14872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Semestre:</a:t>
            </a:r>
          </a:p>
          <a:p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2022/01</a:t>
            </a:r>
            <a:endParaRPr lang="pt-BR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5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096" y="936322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Microsserviços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6" y="1509153"/>
            <a:ext cx="4137017" cy="3520390"/>
          </a:xfrm>
        </p:spPr>
        <p:txBody>
          <a:bodyPr>
            <a:normAutofit/>
          </a:bodyPr>
          <a:lstStyle/>
          <a:p>
            <a:r>
              <a:rPr lang="pt-BR" sz="2400" dirty="0"/>
              <a:t>O </a:t>
            </a:r>
            <a:r>
              <a:rPr lang="pt-BR" sz="2400" dirty="0">
                <a:solidFill>
                  <a:srgbClr val="055ABE"/>
                </a:solidFill>
              </a:rPr>
              <a:t>código fonte cresce </a:t>
            </a:r>
            <a:r>
              <a:rPr lang="pt-BR" sz="2400" dirty="0"/>
              <a:t>à medida que escrevemos e </a:t>
            </a:r>
            <a:r>
              <a:rPr lang="pt-BR" sz="2400" dirty="0">
                <a:solidFill>
                  <a:srgbClr val="055ABE"/>
                </a:solidFill>
              </a:rPr>
              <a:t>adicionamos novos recursos</a:t>
            </a:r>
            <a:r>
              <a:rPr lang="pt-BR" sz="2400" dirty="0"/>
              <a:t>. Pode ser difícil saber onde é necessário fazer uma alteração porque a </a:t>
            </a:r>
            <a:r>
              <a:rPr lang="pt-BR" sz="2400" dirty="0">
                <a:solidFill>
                  <a:schemeClr val="accent2"/>
                </a:solidFill>
              </a:rPr>
              <a:t>base de código é muito grande</a:t>
            </a:r>
            <a:r>
              <a:rPr lang="pt-BR" sz="24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21F822-9178-F645-BA05-31FDF50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10</a:t>
            </a:fld>
            <a:endParaRPr lang="pt-BR"/>
          </a:p>
        </p:txBody>
      </p:sp>
      <p:pic>
        <p:nvPicPr>
          <p:cNvPr id="1028" name="Picture 4" descr="micro-servicos-Martin-Fowler">
            <a:hlinkClick r:id="rId2"/>
            <a:extLst>
              <a:ext uri="{FF2B5EF4-FFF2-40B4-BE49-F238E27FC236}">
                <a16:creationId xmlns:a16="http://schemas.microsoft.com/office/drawing/2014/main" id="{CD38CBFD-CE96-0341-A75B-6F32A362A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13" y="1188742"/>
            <a:ext cx="7532506" cy="516760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141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Microsserviços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916045"/>
            <a:ext cx="10901413" cy="3113155"/>
          </a:xfrm>
        </p:spPr>
        <p:txBody>
          <a:bodyPr>
            <a:normAutofit/>
          </a:bodyPr>
          <a:lstStyle/>
          <a:p>
            <a:r>
              <a:rPr lang="pt-BR" dirty="0"/>
              <a:t>Os </a:t>
            </a:r>
            <a:r>
              <a:rPr lang="pt-BR" dirty="0" err="1"/>
              <a:t>microsserviços</a:t>
            </a:r>
            <a:r>
              <a:rPr lang="pt-BR" dirty="0"/>
              <a:t> adotam a abordagem para </a:t>
            </a:r>
            <a:r>
              <a:rPr lang="pt-BR">
                <a:solidFill>
                  <a:schemeClr val="accent2"/>
                </a:solidFill>
              </a:rPr>
              <a:t>serviços independentes, </a:t>
            </a:r>
            <a:r>
              <a:rPr lang="pt-BR">
                <a:solidFill>
                  <a:srgbClr val="055ABE"/>
                </a:solidFill>
              </a:rPr>
              <a:t>tornando </a:t>
            </a:r>
            <a:r>
              <a:rPr lang="pt-BR" dirty="0">
                <a:solidFill>
                  <a:srgbClr val="055ABE"/>
                </a:solidFill>
              </a:rPr>
              <a:t>óbvio onde o código vive para uma </a:t>
            </a:r>
            <a:r>
              <a:rPr lang="pt-BR" u="sng" dirty="0">
                <a:solidFill>
                  <a:schemeClr val="accent2"/>
                </a:solidFill>
              </a:rPr>
              <a:t>determinada funcionalidade</a:t>
            </a:r>
            <a:r>
              <a:rPr lang="pt-BR" dirty="0">
                <a:solidFill>
                  <a:srgbClr val="055ABE"/>
                </a:solidFill>
              </a:rPr>
              <a:t>.</a:t>
            </a:r>
          </a:p>
          <a:p>
            <a:r>
              <a:rPr lang="pt-BR" dirty="0">
                <a:solidFill>
                  <a:schemeClr val="bg1"/>
                </a:solidFill>
              </a:rPr>
              <a:t>E, mantendo esse serviço focado em um limite explícito, evitamos a tentação de crescer muito, com todas as dificuldades associadas que isso pode introduzir.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3271" y="5351142"/>
            <a:ext cx="332712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err="1"/>
              <a:t>Princípio</a:t>
            </a:r>
            <a:r>
              <a:rPr lang="en-US" sz="2400"/>
              <a:t> </a:t>
            </a:r>
            <a:r>
              <a:rPr lang="en-US" sz="2400" err="1"/>
              <a:t>baseado</a:t>
            </a:r>
            <a:r>
              <a:rPr lang="en-US" sz="2400"/>
              <a:t> </a:t>
            </a:r>
            <a:r>
              <a:rPr lang="en-US" sz="2400" err="1"/>
              <a:t>na</a:t>
            </a:r>
            <a:endParaRPr lang="en-US" sz="2400"/>
          </a:p>
          <a:p>
            <a:pPr algn="ctr"/>
            <a:r>
              <a:rPr lang="en-US" sz="2400" b="1" err="1"/>
              <a:t>Separação</a:t>
            </a:r>
            <a:r>
              <a:rPr lang="en-US" sz="2400" b="1"/>
              <a:t> de </a:t>
            </a:r>
            <a:r>
              <a:rPr lang="en-US" sz="2400" b="1" err="1"/>
              <a:t>Interesses</a:t>
            </a:r>
            <a:r>
              <a:rPr lang="en-US" sz="2400"/>
              <a:t>.</a:t>
            </a:r>
          </a:p>
        </p:txBody>
      </p:sp>
      <p:cxnSp>
        <p:nvCxnSpPr>
          <p:cNvPr id="6" name="Elbow Connector 5"/>
          <p:cNvCxnSpPr>
            <a:cxnSpLocks/>
          </p:cNvCxnSpPr>
          <p:nvPr/>
        </p:nvCxnSpPr>
        <p:spPr>
          <a:xfrm flipV="1">
            <a:off x="5453272" y="3248928"/>
            <a:ext cx="0" cy="29332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7" y="3580723"/>
            <a:ext cx="4190530" cy="2357173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AED957-1EA5-0745-A2E3-B4C029BD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11</a:t>
            </a:fld>
            <a:endParaRPr lang="pt-BR"/>
          </a:p>
        </p:txBody>
      </p:sp>
      <p:cxnSp>
        <p:nvCxnSpPr>
          <p:cNvPr id="10" name="Elbow Connector 5">
            <a:extLst>
              <a:ext uri="{FF2B5EF4-FFF2-40B4-BE49-F238E27FC236}">
                <a16:creationId xmlns:a16="http://schemas.microsoft.com/office/drawing/2014/main" id="{05698817-36B9-494D-9413-CDFE841D72F7}"/>
              </a:ext>
            </a:extLst>
          </p:cNvPr>
          <p:cNvCxnSpPr>
            <a:cxnSpLocks/>
          </p:cNvCxnSpPr>
          <p:nvPr/>
        </p:nvCxnSpPr>
        <p:spPr>
          <a:xfrm flipV="1">
            <a:off x="5453272" y="6167920"/>
            <a:ext cx="485029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52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647" y="269245"/>
            <a:ext cx="7721728" cy="519766"/>
          </a:xfrm>
        </p:spPr>
        <p:txBody>
          <a:bodyPr>
            <a:normAutofit fontScale="90000"/>
          </a:bodyPr>
          <a:lstStyle/>
          <a:p>
            <a:r>
              <a:rPr lang="pt-BR" b="1">
                <a:solidFill>
                  <a:schemeClr val="accent2"/>
                </a:solidFill>
              </a:rPr>
              <a:t>Microsserviços: Usuários</a:t>
            </a:r>
            <a:endParaRPr lang="pt-BR" b="1" dirty="0">
              <a:solidFill>
                <a:schemeClr val="accent2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DDB966-139F-A14C-B066-26C201F1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12</a:t>
            </a:fld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38FC422-D0EC-C343-A9AD-269C3E4FF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618" y="1716664"/>
            <a:ext cx="9342764" cy="4660391"/>
          </a:xfrm>
        </p:spPr>
      </p:pic>
    </p:spTree>
    <p:extLst>
      <p:ext uri="{BB962C8B-B14F-4D97-AF65-F5344CB8AC3E}">
        <p14:creationId xmlns:p14="http://schemas.microsoft.com/office/powerpoint/2010/main" val="233613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 err="1"/>
              <a:t>microsserviço</a:t>
            </a:r>
            <a:r>
              <a:rPr lang="pt-BR" dirty="0"/>
              <a:t> é uma </a:t>
            </a:r>
            <a:r>
              <a:rPr lang="pt-BR" dirty="0">
                <a:solidFill>
                  <a:srgbClr val="055ABE"/>
                </a:solidFill>
              </a:rPr>
              <a:t>entidade separada.</a:t>
            </a:r>
          </a:p>
          <a:p>
            <a:r>
              <a:rPr lang="pt-BR" dirty="0"/>
              <a:t>Pode ser implantado como um </a:t>
            </a:r>
            <a:r>
              <a:rPr lang="pt-BR" dirty="0">
                <a:solidFill>
                  <a:srgbClr val="055ABE"/>
                </a:solidFill>
              </a:rPr>
              <a:t>serviço isolado em uma </a:t>
            </a:r>
            <a:r>
              <a:rPr lang="pt-BR" i="1" dirty="0" err="1">
                <a:solidFill>
                  <a:srgbClr val="055ABE"/>
                </a:solidFill>
              </a:rPr>
              <a:t>Plataform</a:t>
            </a:r>
            <a:r>
              <a:rPr lang="pt-BR" i="1" dirty="0">
                <a:solidFill>
                  <a:srgbClr val="055ABE"/>
                </a:solidFill>
              </a:rPr>
              <a:t> as a Service</a:t>
            </a:r>
            <a:r>
              <a:rPr lang="pt-BR" dirty="0">
                <a:solidFill>
                  <a:srgbClr val="055ABE"/>
                </a:solidFill>
              </a:rPr>
              <a:t> (PAAS)</a:t>
            </a:r>
            <a:r>
              <a:rPr lang="pt-BR" dirty="0"/>
              <a:t> ou pode ser um processo independente do sistema operacional.</a:t>
            </a:r>
          </a:p>
          <a:p>
            <a:r>
              <a:rPr lang="pt-BR" dirty="0">
                <a:solidFill>
                  <a:srgbClr val="FF0000"/>
                </a:solidFill>
              </a:rPr>
              <a:t>Evita-se</a:t>
            </a:r>
            <a:r>
              <a:rPr lang="pt-BR" dirty="0">
                <a:solidFill>
                  <a:srgbClr val="055ABE"/>
                </a:solidFill>
              </a:rPr>
              <a:t> empacotar vários serviços na mesma máquina.</a:t>
            </a:r>
          </a:p>
          <a:p>
            <a:r>
              <a:rPr lang="pt-BR" dirty="0"/>
              <a:t>Facilita muito o entendimento em </a:t>
            </a:r>
            <a:r>
              <a:rPr lang="pt-BR">
                <a:solidFill>
                  <a:srgbClr val="055ABE"/>
                </a:solidFill>
              </a:rPr>
              <a:t>Sistemas Distribuídos</a:t>
            </a:r>
            <a:r>
              <a:rPr lang="pt-BR" dirty="0">
                <a:solidFill>
                  <a:srgbClr val="055ABE"/>
                </a:solidFill>
              </a:rPr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038EEA-0CD1-A44B-B5C2-B4905AC6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13</a:t>
            </a:fld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4C3580-ECA3-487D-A5D0-786B4EEC1A83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Autônomo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8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Microsserviços</a:t>
            </a:r>
            <a:r>
              <a:rPr lang="pt-BR" dirty="0"/>
              <a:t> – Autônomo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Toda a comunicação entre os serviços é feita por meio de </a:t>
            </a:r>
            <a:r>
              <a:rPr lang="pt-BR" dirty="0">
                <a:solidFill>
                  <a:srgbClr val="055ABE"/>
                </a:solidFill>
              </a:rPr>
              <a:t>chamadas de rede</a:t>
            </a:r>
            <a:r>
              <a:rPr lang="pt-BR" dirty="0"/>
              <a:t>.</a:t>
            </a:r>
          </a:p>
          <a:p>
            <a:r>
              <a:rPr lang="pt-BR" dirty="0"/>
              <a:t>Esses serviços precisam conseguir </a:t>
            </a:r>
            <a:r>
              <a:rPr lang="pt-BR" dirty="0">
                <a:solidFill>
                  <a:srgbClr val="055ABE"/>
                </a:solidFill>
              </a:rPr>
              <a:t>mudar independentemente um do outro e ser (</a:t>
            </a:r>
            <a:r>
              <a:rPr lang="pt-BR" dirty="0" err="1">
                <a:solidFill>
                  <a:srgbClr val="055ABE"/>
                </a:solidFill>
              </a:rPr>
              <a:t>re</a:t>
            </a:r>
            <a:r>
              <a:rPr lang="pt-BR" dirty="0">
                <a:solidFill>
                  <a:srgbClr val="055ABE"/>
                </a:solidFill>
              </a:rPr>
              <a:t>)implantados por eles mesmos</a:t>
            </a:r>
            <a:r>
              <a:rPr lang="pt-BR" dirty="0"/>
              <a:t>, sem exigir que os consumidores mudem. Precisamos pensar sobre o que nossos serviços devem expor e o que eles devem permitir ocultar.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5259" y="6210599"/>
            <a:ext cx="283846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400" dirty="0"/>
              <a:t>Software Adaptativo!</a:t>
            </a:r>
          </a:p>
        </p:txBody>
      </p:sp>
      <p:sp>
        <p:nvSpPr>
          <p:cNvPr id="5" name="Rectangle 4"/>
          <p:cNvSpPr/>
          <p:nvPr/>
        </p:nvSpPr>
        <p:spPr>
          <a:xfrm>
            <a:off x="676791" y="2841396"/>
            <a:ext cx="10576560" cy="151716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Elbow Connector 6"/>
          <p:cNvCxnSpPr>
            <a:cxnSpLocks/>
            <a:stCxn id="4" idx="1"/>
            <a:endCxn id="5" idx="2"/>
          </p:cNvCxnSpPr>
          <p:nvPr/>
        </p:nvCxnSpPr>
        <p:spPr>
          <a:xfrm rot="10800000">
            <a:off x="5965071" y="4358564"/>
            <a:ext cx="1540188" cy="208286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53" y="4818521"/>
            <a:ext cx="2322411" cy="1954696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F871555-4AC6-1149-8D7F-38BED30F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14</a:t>
            </a:fld>
            <a:endParaRPr lang="pt-B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DFD5C4-0368-4AEC-96C6-3B1A5911E863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Comunicação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91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916045"/>
            <a:ext cx="11478720" cy="352039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Comunicação feita através </a:t>
            </a:r>
            <a:r>
              <a:rPr lang="pt-BR">
                <a:solidFill>
                  <a:schemeClr val="accent2"/>
                </a:solidFill>
              </a:rPr>
              <a:t>de APIs:</a:t>
            </a:r>
            <a:r>
              <a:rPr lang="pt-BR"/>
              <a:t> </a:t>
            </a:r>
            <a:r>
              <a:rPr lang="pt-BR" dirty="0"/>
              <a:t>Neste tipo de arquitetura nosso serviço </a:t>
            </a:r>
            <a:r>
              <a:rPr lang="pt-BR" dirty="0">
                <a:solidFill>
                  <a:srgbClr val="055ABE"/>
                </a:solidFill>
              </a:rPr>
              <a:t>expõe uma API e os serviços externos se comunicam conosco por essas </a:t>
            </a:r>
            <a:r>
              <a:rPr lang="pt-BR" dirty="0" err="1">
                <a:solidFill>
                  <a:srgbClr val="055ABE"/>
                </a:solidFill>
              </a:rPr>
              <a:t>APIs</a:t>
            </a:r>
            <a:r>
              <a:rPr lang="pt-BR" dirty="0">
                <a:solidFill>
                  <a:srgbClr val="055ABE"/>
                </a:solidFill>
              </a:rPr>
              <a:t>.</a:t>
            </a:r>
          </a:p>
          <a:p>
            <a:pPr lvl="1"/>
            <a:r>
              <a:rPr lang="pt-BR" dirty="0"/>
              <a:t>Isso pode significar escolher </a:t>
            </a:r>
            <a:r>
              <a:rPr lang="pt-BR" dirty="0" err="1"/>
              <a:t>APIs</a:t>
            </a:r>
            <a:r>
              <a:rPr lang="pt-BR" dirty="0"/>
              <a:t> </a:t>
            </a:r>
            <a:r>
              <a:rPr lang="pt-BR" dirty="0">
                <a:solidFill>
                  <a:srgbClr val="055ABE"/>
                </a:solidFill>
              </a:rPr>
              <a:t>independentes de tecnologia </a:t>
            </a:r>
            <a:r>
              <a:rPr lang="pt-BR" dirty="0"/>
              <a:t>para garantir que não restrinjam as opções de tecnologia, por exemplo, </a:t>
            </a:r>
            <a:r>
              <a:rPr lang="pt-BR" b="1" dirty="0">
                <a:solidFill>
                  <a:schemeClr val="accent2"/>
                </a:solidFill>
              </a:rPr>
              <a:t>REST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C3A236-1C68-DE4C-B87A-8E9356D4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9CE780-B260-6A4D-ABAB-BE670064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856" y="3612727"/>
            <a:ext cx="4520289" cy="3108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CC6955-DDE1-4292-A277-0C62FAED83D4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Comunicação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3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C3A236-1C68-DE4C-B87A-8E9356D4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9CE780-B260-6A4D-ABAB-BE6700641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61" y="1715107"/>
            <a:ext cx="6120000" cy="42089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4C6A0A9-2876-AE49-A5BA-6C746B852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0" y="1715107"/>
            <a:ext cx="4657302" cy="45698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661519-36CD-430D-99A6-F3C6BFFBF3DE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Comunicação</a:t>
            </a:r>
            <a:endParaRPr lang="pt-BR" b="1" dirty="0">
              <a:solidFill>
                <a:schemeClr val="accent2"/>
              </a:solidFill>
            </a:endParaRPr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9FAE5AFC-5F65-40CF-B0E1-4A020712E741}"/>
              </a:ext>
            </a:extLst>
          </p:cNvPr>
          <p:cNvSpPr/>
          <p:nvPr/>
        </p:nvSpPr>
        <p:spPr>
          <a:xfrm rot="2829359">
            <a:off x="3134122" y="2906048"/>
            <a:ext cx="364435" cy="5499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CD1AB880-F1CC-4F43-90CF-B6202B0D2BC6}"/>
              </a:ext>
            </a:extLst>
          </p:cNvPr>
          <p:cNvSpPr/>
          <p:nvPr/>
        </p:nvSpPr>
        <p:spPr>
          <a:xfrm rot="18514065">
            <a:off x="6946897" y="1494693"/>
            <a:ext cx="364435" cy="5499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5218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C3A236-1C68-DE4C-B87A-8E9356D4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77AB62-49A5-D54D-B9A9-38D5680F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66192"/>
            <a:ext cx="8762170" cy="54763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7BB7A5-5333-446C-B3AC-4B1E56FBA666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Comunicação</a:t>
            </a:r>
            <a:endParaRPr lang="pt-BR" b="1" dirty="0">
              <a:solidFill>
                <a:schemeClr val="accent2"/>
              </a:solidFill>
            </a:endParaRPr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8C89F841-11CB-468F-B711-F2FE9A0CB9AD}"/>
              </a:ext>
            </a:extLst>
          </p:cNvPr>
          <p:cNvSpPr/>
          <p:nvPr/>
        </p:nvSpPr>
        <p:spPr>
          <a:xfrm rot="19284674">
            <a:off x="4022278" y="1045559"/>
            <a:ext cx="364435" cy="5499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330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067906"/>
            <a:ext cx="11346199" cy="2162477"/>
          </a:xfrm>
          <a:solidFill>
            <a:schemeClr val="bg1"/>
          </a:solidFill>
        </p:spPr>
        <p:txBody>
          <a:bodyPr/>
          <a:lstStyle/>
          <a:p>
            <a:r>
              <a:rPr lang="pt-BR" dirty="0"/>
              <a:t>Com um sistema composto por vários </a:t>
            </a:r>
            <a:r>
              <a:rPr lang="pt-BR" dirty="0">
                <a:solidFill>
                  <a:schemeClr val="accent2"/>
                </a:solidFill>
              </a:rPr>
              <a:t>serviços colaborativos</a:t>
            </a:r>
            <a:r>
              <a:rPr lang="pt-BR" dirty="0"/>
              <a:t>, podemos decidir usar </a:t>
            </a:r>
            <a:r>
              <a:rPr lang="pt-BR" dirty="0">
                <a:solidFill>
                  <a:srgbClr val="055ABE"/>
                </a:solidFill>
              </a:rPr>
              <a:t>diferentes tecnologias </a:t>
            </a:r>
            <a:r>
              <a:rPr lang="pt-BR" dirty="0"/>
              <a:t>dentro de cada um</a:t>
            </a:r>
            <a:r>
              <a:rPr lang="pt-BR" dirty="0">
                <a:solidFill>
                  <a:srgbClr val="055ABE"/>
                </a:solidFill>
              </a:rPr>
              <a:t>.</a:t>
            </a:r>
          </a:p>
          <a:p>
            <a:pPr lvl="1"/>
            <a:r>
              <a:rPr lang="pt-BR" dirty="0"/>
              <a:t>Isso nos permite escolher a </a:t>
            </a:r>
            <a:r>
              <a:rPr lang="pt-BR" dirty="0">
                <a:solidFill>
                  <a:srgbClr val="055ABE"/>
                </a:solidFill>
              </a:rPr>
              <a:t>ferramenta certa para cada trabalho</a:t>
            </a:r>
            <a:r>
              <a:rPr lang="pt-BR" dirty="0"/>
              <a:t>, em vez de ter que selecionar uma abordagem mais padronizada (</a:t>
            </a:r>
            <a:r>
              <a:rPr lang="pt-BR" i="1" dirty="0" err="1">
                <a:solidFill>
                  <a:schemeClr val="accent6">
                    <a:lumMod val="75000"/>
                  </a:schemeClr>
                </a:solidFill>
              </a:rPr>
              <a:t>one-size-fits-all</a:t>
            </a:r>
            <a:r>
              <a:rPr lang="pt-BR" i="1" dirty="0">
                <a:solidFill>
                  <a:schemeClr val="accent6">
                    <a:lumMod val="75000"/>
                  </a:schemeClr>
                </a:solidFill>
              </a:rPr>
              <a:t> approach</a:t>
            </a:r>
            <a:r>
              <a:rPr lang="pt-BR" dirty="0"/>
              <a:t>) que geralmente acaba tornando algumas funcionalidades menos eficientes.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86" y="3369100"/>
            <a:ext cx="6317550" cy="2660638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396886-F7CE-4A47-B9B8-151FCF56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18</a:t>
            </a:fld>
            <a:endParaRPr lang="pt-B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B87F8-B0E5-454D-8590-5271523D75D4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Heterogeneidade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5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524000"/>
            <a:ext cx="11326320" cy="3912435"/>
          </a:xfrm>
        </p:spPr>
        <p:txBody>
          <a:bodyPr/>
          <a:lstStyle/>
          <a:p>
            <a:r>
              <a:rPr lang="pt-BR" dirty="0"/>
              <a:t>Com os </a:t>
            </a:r>
            <a:r>
              <a:rPr lang="pt-BR" dirty="0" err="1"/>
              <a:t>microsserviços</a:t>
            </a:r>
            <a:r>
              <a:rPr lang="pt-BR" dirty="0"/>
              <a:t>, também podemos </a:t>
            </a:r>
            <a:r>
              <a:rPr lang="pt-BR" dirty="0">
                <a:solidFill>
                  <a:srgbClr val="055ABE"/>
                </a:solidFill>
              </a:rPr>
              <a:t>adotar uma tecnologia mais rapidamente</a:t>
            </a:r>
            <a:r>
              <a:rPr lang="pt-BR" dirty="0"/>
              <a:t> e entender como novos avanços podem nos ajudar. </a:t>
            </a:r>
          </a:p>
          <a:p>
            <a:r>
              <a:rPr lang="pt-BR" dirty="0"/>
              <a:t>Uma das maiores barreiras para experimentar e adotar novas tecnologias são os </a:t>
            </a:r>
            <a:r>
              <a:rPr lang="pt-BR" dirty="0">
                <a:solidFill>
                  <a:schemeClr val="accent2"/>
                </a:solidFill>
              </a:rPr>
              <a:t>riscos</a:t>
            </a:r>
            <a:r>
              <a:rPr lang="pt-BR" dirty="0"/>
              <a:t> associados a ela. </a:t>
            </a:r>
          </a:p>
          <a:p>
            <a:r>
              <a:rPr lang="pt-BR" dirty="0"/>
              <a:t>Com um </a:t>
            </a:r>
            <a:r>
              <a:rPr lang="pt-BR" dirty="0">
                <a:solidFill>
                  <a:schemeClr val="accent1"/>
                </a:solidFill>
              </a:rPr>
              <a:t>aplicativo monolítico</a:t>
            </a:r>
            <a:r>
              <a:rPr lang="pt-BR" dirty="0"/>
              <a:t>, se eu quiser experimentar uma nova </a:t>
            </a:r>
            <a:r>
              <a:rPr lang="pt-BR" dirty="0">
                <a:solidFill>
                  <a:schemeClr val="accent2"/>
                </a:solidFill>
              </a:rPr>
              <a:t>linguagem de programação</a:t>
            </a:r>
            <a:r>
              <a:rPr lang="pt-BR" dirty="0"/>
              <a:t>, </a:t>
            </a:r>
            <a:r>
              <a:rPr lang="pt-BR" dirty="0">
                <a:solidFill>
                  <a:schemeClr val="accent2"/>
                </a:solidFill>
              </a:rPr>
              <a:t>banco de dados </a:t>
            </a:r>
            <a:r>
              <a:rPr lang="pt-BR" dirty="0"/>
              <a:t>ou </a:t>
            </a:r>
            <a:r>
              <a:rPr lang="pt-BR" dirty="0">
                <a:solidFill>
                  <a:schemeClr val="accent2"/>
                </a:solidFill>
              </a:rPr>
              <a:t>estrutura</a:t>
            </a:r>
            <a:r>
              <a:rPr lang="pt-BR" dirty="0"/>
              <a:t>, qualquer alteração </a:t>
            </a:r>
            <a:r>
              <a:rPr lang="pt-BR" dirty="0">
                <a:solidFill>
                  <a:srgbClr val="FF0000"/>
                </a:solidFill>
              </a:rPr>
              <a:t>afetará grande parte do meu sistema</a:t>
            </a:r>
            <a:r>
              <a:rPr lang="pt-BR" dirty="0">
                <a:solidFill>
                  <a:srgbClr val="055ABE"/>
                </a:solidFill>
              </a:rPr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A47F77-0B6B-1045-91B1-896434DB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19</a:t>
            </a:fld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1AE30D-FD2A-4054-93E0-16D1519AFD96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Heterogeneidade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10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O que vamos ver?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Arquiteturas Monolíticas</a:t>
            </a:r>
            <a:r>
              <a:rPr lang="pt-BR" dirty="0"/>
              <a:t>;</a:t>
            </a:r>
          </a:p>
          <a:p>
            <a:r>
              <a:rPr lang="pt-BR" dirty="0">
                <a:solidFill>
                  <a:schemeClr val="accent1"/>
                </a:solidFill>
              </a:rPr>
              <a:t>Arquiteturas e modelos de </a:t>
            </a:r>
            <a:r>
              <a:rPr lang="pt-BR" dirty="0" err="1">
                <a:solidFill>
                  <a:schemeClr val="accent1"/>
                </a:solidFill>
              </a:rPr>
              <a:t>Microsserviços</a:t>
            </a:r>
            <a:r>
              <a:rPr lang="pt-BR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42" y="2895600"/>
            <a:ext cx="1701800" cy="17018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372679A-AB96-F640-A920-E2C1E20B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41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451113"/>
            <a:ext cx="10901413" cy="3985322"/>
          </a:xfrm>
        </p:spPr>
        <p:txBody>
          <a:bodyPr/>
          <a:lstStyle/>
          <a:p>
            <a:r>
              <a:rPr lang="pt-BR" dirty="0"/>
              <a:t>Com um sistema que consiste em vários serviços, </a:t>
            </a:r>
            <a:r>
              <a:rPr lang="pt-BR" dirty="0">
                <a:solidFill>
                  <a:srgbClr val="055ABE"/>
                </a:solidFill>
              </a:rPr>
              <a:t>vários novos locais podem ser utilizados para </a:t>
            </a:r>
            <a:r>
              <a:rPr lang="pt-BR" dirty="0">
                <a:solidFill>
                  <a:schemeClr val="accent2"/>
                </a:solidFill>
              </a:rPr>
              <a:t>experimentar uma nova tecnologia </a:t>
            </a:r>
            <a:r>
              <a:rPr lang="pt-BR" dirty="0">
                <a:solidFill>
                  <a:srgbClr val="055ABE"/>
                </a:solidFill>
              </a:rPr>
              <a:t>sem impactar as demais.</a:t>
            </a:r>
          </a:p>
          <a:p>
            <a:r>
              <a:rPr lang="pt-BR" dirty="0"/>
              <a:t>Pode-se escolher um </a:t>
            </a:r>
            <a:r>
              <a:rPr lang="pt-BR" dirty="0">
                <a:solidFill>
                  <a:schemeClr val="accent2"/>
                </a:solidFill>
              </a:rPr>
              <a:t>serviço menos arriscado para usar a tecnologia </a:t>
            </a:r>
            <a:r>
              <a:rPr lang="pt-BR" dirty="0"/>
              <a:t>nova, </a:t>
            </a:r>
            <a:r>
              <a:rPr lang="pt-BR" dirty="0">
                <a:solidFill>
                  <a:srgbClr val="055ABE"/>
                </a:solidFill>
              </a:rPr>
              <a:t>isolando ou limitando qualquer impacto negativo.</a:t>
            </a:r>
          </a:p>
          <a:p>
            <a:r>
              <a:rPr lang="pt-BR" dirty="0"/>
              <a:t>Muitas organizações consideram essa </a:t>
            </a:r>
            <a:r>
              <a:rPr lang="pt-BR" dirty="0">
                <a:solidFill>
                  <a:schemeClr val="accent1"/>
                </a:solidFill>
              </a:rPr>
              <a:t>capacidade de absorver mais rapidamente as novas tecnologias</a:t>
            </a:r>
            <a:r>
              <a:rPr lang="pt-BR" dirty="0">
                <a:solidFill>
                  <a:schemeClr val="accent2"/>
                </a:solidFill>
              </a:rPr>
              <a:t> uma vantagem competitiva</a:t>
            </a:r>
            <a:r>
              <a:rPr lang="pt-BR" dirty="0">
                <a:solidFill>
                  <a:srgbClr val="055ABE"/>
                </a:solidFill>
              </a:rPr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55EF0-BC30-9248-9CA3-2B05CD58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20</a:t>
            </a:fld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8D86BC-CEC8-40CA-989A-0C00FB09A250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Heterogeneidade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97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543878"/>
            <a:ext cx="10901413" cy="3892557"/>
          </a:xfrm>
        </p:spPr>
        <p:txBody>
          <a:bodyPr>
            <a:normAutofit/>
          </a:bodyPr>
          <a:lstStyle/>
          <a:p>
            <a:r>
              <a:rPr lang="pt-BR" dirty="0"/>
              <a:t>Um conceito-chave para atingir a resiliência é a </a:t>
            </a:r>
            <a:r>
              <a:rPr lang="pt-BR" b="1" dirty="0">
                <a:solidFill>
                  <a:srgbClr val="055ABE"/>
                </a:solidFill>
              </a:rPr>
              <a:t>separação de interesses</a:t>
            </a:r>
            <a:r>
              <a:rPr lang="pt-BR" dirty="0"/>
              <a:t>.</a:t>
            </a:r>
          </a:p>
          <a:p>
            <a:r>
              <a:rPr lang="pt-BR" dirty="0"/>
              <a:t>Uma falha em um serviço </a:t>
            </a:r>
            <a:r>
              <a:rPr lang="pt-BR" dirty="0">
                <a:solidFill>
                  <a:srgbClr val="055ABE"/>
                </a:solidFill>
              </a:rPr>
              <a:t>não acarreta em falhas nos demais serviços.</a:t>
            </a:r>
          </a:p>
          <a:p>
            <a:r>
              <a:rPr lang="pt-BR" dirty="0"/>
              <a:t>Os limites de serviço se tornam suas </a:t>
            </a:r>
            <a:r>
              <a:rPr lang="pt-BR" dirty="0">
                <a:solidFill>
                  <a:srgbClr val="055ABE"/>
                </a:solidFill>
              </a:rPr>
              <a:t>fronteiras óbvias.</a:t>
            </a:r>
          </a:p>
          <a:p>
            <a:r>
              <a:rPr lang="pt-BR" dirty="0">
                <a:solidFill>
                  <a:srgbClr val="FF0000"/>
                </a:solidFill>
              </a:rPr>
              <a:t>Em um serviço monolítico, se o serviço falhar, </a:t>
            </a:r>
            <a:r>
              <a:rPr lang="pt-BR">
                <a:solidFill>
                  <a:srgbClr val="FF0000"/>
                </a:solidFill>
              </a:rPr>
              <a:t>tudo pára </a:t>
            </a:r>
            <a:r>
              <a:rPr lang="pt-BR" dirty="0">
                <a:solidFill>
                  <a:srgbClr val="FF0000"/>
                </a:solidFill>
              </a:rPr>
              <a:t>de funcionar. 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DC991-6F43-F249-B382-DD9B5E74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85C1F6-243D-0849-8C82-77D37603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13" y="3998360"/>
            <a:ext cx="3820379" cy="25405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60A812-07BF-4A8D-A176-A11A6C78BDBB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Resiliência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6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Microsserviços</a:t>
            </a:r>
            <a:r>
              <a:rPr lang="pt-BR" dirty="0">
                <a:solidFill>
                  <a:schemeClr val="bg1"/>
                </a:solidFill>
              </a:rPr>
              <a:t> – Escalabilidade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Com um serviço grande e </a:t>
            </a:r>
            <a:r>
              <a:rPr lang="pt-BR" sz="2400" dirty="0">
                <a:solidFill>
                  <a:srgbClr val="FF0000"/>
                </a:solidFill>
              </a:rPr>
              <a:t>monolítico</a:t>
            </a:r>
            <a:r>
              <a:rPr lang="pt-BR" sz="2400" dirty="0"/>
              <a:t>, precisamos escalar </a:t>
            </a:r>
            <a:r>
              <a:rPr lang="pt-BR" sz="2400" dirty="0">
                <a:solidFill>
                  <a:srgbClr val="FF0000"/>
                </a:solidFill>
              </a:rPr>
              <a:t>tudo junto.</a:t>
            </a:r>
          </a:p>
          <a:p>
            <a:r>
              <a:rPr lang="pt-BR" sz="2400" dirty="0"/>
              <a:t>Em um sistema </a:t>
            </a:r>
            <a:r>
              <a:rPr lang="pt-BR" sz="2400" dirty="0">
                <a:solidFill>
                  <a:srgbClr val="FF0000"/>
                </a:solidFill>
              </a:rPr>
              <a:t>monolítico</a:t>
            </a:r>
            <a:r>
              <a:rPr lang="pt-BR" sz="2400" dirty="0"/>
              <a:t>, se uma </a:t>
            </a:r>
            <a:r>
              <a:rPr lang="pt-BR" sz="2400" dirty="0">
                <a:solidFill>
                  <a:srgbClr val="FF0000"/>
                </a:solidFill>
              </a:rPr>
              <a:t>parte pequena requer melhor desempenho, o dimensionamento precisa ser feito como uma peça única.</a:t>
            </a:r>
          </a:p>
          <a:p>
            <a:r>
              <a:rPr lang="pt-BR" sz="2400" dirty="0"/>
              <a:t>Com </a:t>
            </a:r>
            <a:r>
              <a:rPr lang="pt-BR" sz="2400" dirty="0">
                <a:solidFill>
                  <a:srgbClr val="055ABE"/>
                </a:solidFill>
              </a:rPr>
              <a:t>serviços menores</a:t>
            </a:r>
            <a:r>
              <a:rPr lang="pt-BR" sz="2400" dirty="0"/>
              <a:t>, podemos apenas </a:t>
            </a:r>
            <a:r>
              <a:rPr lang="pt-BR" sz="2400" dirty="0">
                <a:solidFill>
                  <a:schemeClr val="accent2"/>
                </a:solidFill>
              </a:rPr>
              <a:t>escalar os serviços que precisam de escala</a:t>
            </a:r>
            <a:r>
              <a:rPr lang="pt-BR" sz="2400" dirty="0"/>
              <a:t>, permitindo executar outras partes do sistema em </a:t>
            </a:r>
            <a:r>
              <a:rPr lang="pt-BR" sz="2400" dirty="0">
                <a:solidFill>
                  <a:schemeClr val="accent1"/>
                </a:solidFill>
              </a:rPr>
              <a:t>infraestruturas de hardware menor e menos potente</a:t>
            </a:r>
            <a:r>
              <a:rPr lang="pt-BR" sz="24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655168-6136-2948-80FF-F7E54EB5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B376BF-50CC-4348-9DAB-5CC72CA88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60" y="3894268"/>
            <a:ext cx="4511040" cy="26861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4124D8-80C8-422F-93F0-C36344309C89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Escalabilidade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6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080052"/>
            <a:ext cx="11399207" cy="508220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Uma alteração de uma linha </a:t>
            </a:r>
            <a:r>
              <a:rPr lang="pt-BR" dirty="0"/>
              <a:t>em um aplicativo </a:t>
            </a:r>
            <a:r>
              <a:rPr lang="pt-BR" dirty="0">
                <a:solidFill>
                  <a:srgbClr val="FF0000"/>
                </a:solidFill>
              </a:rPr>
              <a:t>monolítico</a:t>
            </a:r>
            <a:r>
              <a:rPr lang="pt-BR" dirty="0"/>
              <a:t> de um milhão de linhas requer que </a:t>
            </a:r>
            <a:r>
              <a:rPr lang="pt-BR" dirty="0">
                <a:solidFill>
                  <a:srgbClr val="FF0000"/>
                </a:solidFill>
              </a:rPr>
              <a:t>todo o aplicativo seja implantado </a:t>
            </a:r>
            <a:r>
              <a:rPr lang="pt-BR" dirty="0"/>
              <a:t>para liberar a alteração.</a:t>
            </a:r>
          </a:p>
          <a:p>
            <a:r>
              <a:rPr lang="pt-BR" dirty="0"/>
              <a:t>Essa poderia ser uma implantação de </a:t>
            </a:r>
            <a:r>
              <a:rPr lang="pt-BR" dirty="0">
                <a:solidFill>
                  <a:srgbClr val="FF0000"/>
                </a:solidFill>
              </a:rPr>
              <a:t>alto impacto e alto risco</a:t>
            </a:r>
            <a:r>
              <a:rPr lang="pt-BR" dirty="0"/>
              <a:t>.</a:t>
            </a:r>
          </a:p>
          <a:p>
            <a:r>
              <a:rPr lang="pt-BR" dirty="0"/>
              <a:t>Na prática, </a:t>
            </a:r>
            <a:r>
              <a:rPr lang="pt-BR" dirty="0">
                <a:solidFill>
                  <a:srgbClr val="FF0000"/>
                </a:solidFill>
              </a:rPr>
              <a:t>implantações de alto impacto e alto risco </a:t>
            </a:r>
            <a:r>
              <a:rPr lang="pt-BR" dirty="0"/>
              <a:t>acabam ocorrendo com pouca frequência devido a um </a:t>
            </a:r>
            <a:r>
              <a:rPr lang="pt-BR" dirty="0">
                <a:solidFill>
                  <a:srgbClr val="FF0000"/>
                </a:solidFill>
              </a:rPr>
              <a:t>medo compreensível</a:t>
            </a:r>
            <a:r>
              <a:rPr lang="pt-BR" dirty="0">
                <a:solidFill>
                  <a:srgbClr val="055ABE"/>
                </a:solidFill>
              </a:rPr>
              <a:t>.</a:t>
            </a:r>
          </a:p>
          <a:p>
            <a:r>
              <a:rPr lang="pt-BR" dirty="0"/>
              <a:t>Infelizmente, isso significa que nossas </a:t>
            </a:r>
            <a:r>
              <a:rPr lang="pt-BR" dirty="0">
                <a:solidFill>
                  <a:srgbClr val="FF0000"/>
                </a:solidFill>
              </a:rPr>
              <a:t>alterações se acumulam </a:t>
            </a:r>
            <a:r>
              <a:rPr lang="pt-BR" dirty="0"/>
              <a:t>entre os lançamentos, até que a nova versão do nosso aplicativo que está atingindo a produção tenha muitas alterações. </a:t>
            </a:r>
            <a:r>
              <a:rPr lang="pt-BR" dirty="0">
                <a:solidFill>
                  <a:srgbClr val="FF0000"/>
                </a:solidFill>
              </a:rPr>
              <a:t>E quanto maior o delta entre lançamentos, maior o risco de errarmos!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D48771-089C-E442-944B-6CE2E089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23</a:t>
            </a:fld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224B43-9C35-4672-AA0C-3DDEDC55F493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Implantação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74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083096"/>
            <a:ext cx="11538355" cy="482737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dirty="0"/>
              <a:t>Com os </a:t>
            </a:r>
            <a:r>
              <a:rPr lang="pt-BR" b="1" dirty="0" err="1"/>
              <a:t>microsserviços</a:t>
            </a:r>
            <a:r>
              <a:rPr lang="pt-BR" dirty="0"/>
              <a:t>, </a:t>
            </a:r>
            <a:r>
              <a:rPr lang="pt-BR" dirty="0">
                <a:solidFill>
                  <a:srgbClr val="055ABE"/>
                </a:solidFill>
              </a:rPr>
              <a:t>podemos alterar um único serviço e implantá-lo independentemente do resto do sistema.</a:t>
            </a:r>
          </a:p>
          <a:p>
            <a:r>
              <a:rPr lang="pt-BR" dirty="0"/>
              <a:t>Isso nos permite </a:t>
            </a:r>
            <a:r>
              <a:rPr lang="pt-BR" dirty="0">
                <a:solidFill>
                  <a:srgbClr val="055ABE"/>
                </a:solidFill>
              </a:rPr>
              <a:t>implementar nosso código mais rapidamente.</a:t>
            </a:r>
            <a:r>
              <a:rPr lang="pt-BR" dirty="0"/>
              <a:t> Se ocorrer um problema, ele poderá ser isolado rapidamente em um </a:t>
            </a:r>
            <a:r>
              <a:rPr lang="pt-BR" dirty="0">
                <a:solidFill>
                  <a:srgbClr val="055ABE"/>
                </a:solidFill>
              </a:rPr>
              <a:t>serviço individual</a:t>
            </a:r>
            <a:r>
              <a:rPr lang="pt-BR" dirty="0"/>
              <a:t>, facilitando a recuperação rápida.</a:t>
            </a:r>
          </a:p>
          <a:p>
            <a:r>
              <a:rPr lang="pt-BR" dirty="0"/>
              <a:t>Isso também significa que podemos disponibilizar nossa </a:t>
            </a:r>
            <a:r>
              <a:rPr lang="pt-BR" dirty="0">
                <a:solidFill>
                  <a:srgbClr val="055ABE"/>
                </a:solidFill>
              </a:rPr>
              <a:t>nova funcionalidade aos clientes mais rapidamente.</a:t>
            </a:r>
          </a:p>
          <a:p>
            <a:r>
              <a:rPr lang="pt-BR" dirty="0"/>
              <a:t>Esse é um dos principais motivos pelos quais organizações como </a:t>
            </a:r>
            <a:r>
              <a:rPr lang="pt-BR" dirty="0" err="1">
                <a:solidFill>
                  <a:srgbClr val="055ABE"/>
                </a:solidFill>
              </a:rPr>
              <a:t>Amazon</a:t>
            </a:r>
            <a:r>
              <a:rPr lang="pt-BR" dirty="0">
                <a:solidFill>
                  <a:srgbClr val="055ABE"/>
                </a:solidFill>
              </a:rPr>
              <a:t> e </a:t>
            </a:r>
            <a:r>
              <a:rPr lang="pt-BR" dirty="0" err="1">
                <a:solidFill>
                  <a:srgbClr val="055ABE"/>
                </a:solidFill>
              </a:rPr>
              <a:t>Netflix</a:t>
            </a:r>
            <a:r>
              <a:rPr lang="pt-BR" dirty="0"/>
              <a:t> usam essas arquiteturas - para garantir que eles </a:t>
            </a:r>
            <a:r>
              <a:rPr lang="pt-BR" dirty="0">
                <a:solidFill>
                  <a:srgbClr val="055ABE"/>
                </a:solidFill>
              </a:rPr>
              <a:t>removam o maior número possível de impedimentos à liberação de software.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B22D8C-5F8F-6243-8C1C-3EBADFF2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24</a:t>
            </a:fld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9B0250-2AA1-41B8-BD38-64F18CF6F1E7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Implantação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59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901799"/>
            <a:ext cx="10901413" cy="404015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dirty="0"/>
              <a:t>Uma das principais promessas de </a:t>
            </a:r>
            <a:r>
              <a:rPr lang="pt-BR" dirty="0">
                <a:solidFill>
                  <a:srgbClr val="055ABE"/>
                </a:solidFill>
              </a:rPr>
              <a:t>sistemas distribuídos e arquiteturas orientadas a serviços</a:t>
            </a:r>
            <a:r>
              <a:rPr lang="pt-BR" dirty="0"/>
              <a:t> é que abrimos oportunidades para </a:t>
            </a:r>
            <a:r>
              <a:rPr lang="pt-BR" b="1" dirty="0">
                <a:solidFill>
                  <a:schemeClr val="accent2"/>
                </a:solidFill>
              </a:rPr>
              <a:t>reutilização de funcionalidades</a:t>
            </a:r>
            <a:r>
              <a:rPr lang="pt-BR" dirty="0">
                <a:solidFill>
                  <a:srgbClr val="055ABE"/>
                </a:solidFill>
              </a:rPr>
              <a:t>.</a:t>
            </a:r>
          </a:p>
          <a:p>
            <a:r>
              <a:rPr lang="pt-BR" dirty="0"/>
              <a:t>Com os </a:t>
            </a:r>
            <a:r>
              <a:rPr lang="pt-BR" dirty="0" err="1"/>
              <a:t>microsserviços</a:t>
            </a:r>
            <a:r>
              <a:rPr lang="pt-BR" dirty="0"/>
              <a:t>, permitimos que nossa </a:t>
            </a:r>
            <a:r>
              <a:rPr lang="pt-BR" dirty="0">
                <a:solidFill>
                  <a:srgbClr val="055ABE"/>
                </a:solidFill>
              </a:rPr>
              <a:t>funcionalidade seja consumida de diferentes maneiras para diferentes fins.</a:t>
            </a:r>
          </a:p>
          <a:p>
            <a:pPr lvl="1"/>
            <a:r>
              <a:rPr lang="pt-BR" dirty="0"/>
              <a:t>Isso pode ser especialmente importante quando pensamos em </a:t>
            </a:r>
            <a:r>
              <a:rPr lang="pt-BR" dirty="0">
                <a:solidFill>
                  <a:srgbClr val="055ABE"/>
                </a:solidFill>
              </a:rPr>
              <a:t>como nossos consumidores usam nosso software.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C87E06-6D43-0C4F-98C0-BEF49B26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3BFE41-0212-E848-A332-194E842C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7" y="4348401"/>
            <a:ext cx="5478213" cy="21760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4B5C2DD-0E8E-2C4E-9349-F74F58C3A992}"/>
              </a:ext>
            </a:extLst>
          </p:cNvPr>
          <p:cNvSpPr txBox="1"/>
          <p:nvPr/>
        </p:nvSpPr>
        <p:spPr>
          <a:xfrm>
            <a:off x="6351690" y="4478873"/>
            <a:ext cx="4713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55ABE"/>
                </a:solidFill>
              </a:rPr>
              <a:t>Um sistema altamente composto fornece componentes que podem ser selecionados e montados em várias combinações para satisfazer os requisitos específicos do usuário.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D3A763-58C2-4126-A9A9-9A6944E7E02E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Composibilidade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701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6" y="1013791"/>
            <a:ext cx="11478721" cy="3253409"/>
          </a:xfrm>
          <a:solidFill>
            <a:schemeClr val="bg1"/>
          </a:solidFill>
        </p:spPr>
        <p:txBody>
          <a:bodyPr/>
          <a:lstStyle/>
          <a:p>
            <a:r>
              <a:rPr lang="pt-BR" dirty="0"/>
              <a:t>Tomar decisões no design de sistemas tem tudo a ver com </a:t>
            </a:r>
            <a:r>
              <a:rPr lang="pt-BR" dirty="0">
                <a:solidFill>
                  <a:srgbClr val="055ABE"/>
                </a:solidFill>
              </a:rPr>
              <a:t>trade-</a:t>
            </a:r>
            <a:r>
              <a:rPr lang="pt-BR" dirty="0" err="1">
                <a:solidFill>
                  <a:srgbClr val="055ABE"/>
                </a:solidFill>
              </a:rPr>
              <a:t>offs</a:t>
            </a:r>
            <a:r>
              <a:rPr lang="pt-BR" dirty="0"/>
              <a:t>, e as arquiteturas de </a:t>
            </a:r>
            <a:r>
              <a:rPr lang="pt-BR" dirty="0" err="1">
                <a:solidFill>
                  <a:srgbClr val="055ABE"/>
                </a:solidFill>
              </a:rPr>
              <a:t>microsserviços</a:t>
            </a:r>
            <a:r>
              <a:rPr lang="pt-BR" dirty="0">
                <a:solidFill>
                  <a:srgbClr val="055ABE"/>
                </a:solidFill>
              </a:rPr>
              <a:t> nos exigem muitos trade-</a:t>
            </a:r>
            <a:r>
              <a:rPr lang="pt-BR" dirty="0" err="1">
                <a:solidFill>
                  <a:srgbClr val="055ABE"/>
                </a:solidFill>
              </a:rPr>
              <a:t>offs</a:t>
            </a:r>
            <a:r>
              <a:rPr lang="pt-BR" dirty="0">
                <a:solidFill>
                  <a:srgbClr val="055ABE"/>
                </a:solidFill>
              </a:rPr>
              <a:t>!</a:t>
            </a:r>
          </a:p>
          <a:p>
            <a:pPr lvl="1"/>
            <a:r>
              <a:rPr lang="pt-BR" dirty="0"/>
              <a:t>Ao escolher um armazenamento de dados, escolhemos uma plataforma com a qual temos </a:t>
            </a:r>
            <a:r>
              <a:rPr lang="pt-BR" dirty="0">
                <a:solidFill>
                  <a:srgbClr val="055ABE"/>
                </a:solidFill>
              </a:rPr>
              <a:t>menos experiência</a:t>
            </a:r>
            <a:r>
              <a:rPr lang="pt-BR" dirty="0"/>
              <a:t>, mas isso nos dá uma </a:t>
            </a:r>
            <a:r>
              <a:rPr lang="pt-BR" dirty="0">
                <a:solidFill>
                  <a:srgbClr val="055ABE"/>
                </a:solidFill>
              </a:rPr>
              <a:t>escala melhor?</a:t>
            </a:r>
          </a:p>
          <a:p>
            <a:pPr lvl="1"/>
            <a:r>
              <a:rPr lang="pt-BR" dirty="0"/>
              <a:t>Tudo bem ter duas pilhas de </a:t>
            </a:r>
            <a:r>
              <a:rPr lang="pt-BR" dirty="0">
                <a:solidFill>
                  <a:srgbClr val="055ABE"/>
                </a:solidFill>
              </a:rPr>
              <a:t>tecnologia diferentes </a:t>
            </a:r>
            <a:r>
              <a:rPr lang="pt-BR" dirty="0"/>
              <a:t>em nosso sistema? Que tal três?</a:t>
            </a:r>
          </a:p>
          <a:p>
            <a:pPr lvl="1"/>
            <a:r>
              <a:rPr lang="pt-BR" dirty="0"/>
              <a:t>Algumas decisões podem ser tomadas completamente no local com as informações disponíveis, e estas são as mais fáceis de tomar. Mas e as decisões que talvez precisem ser tomadas com </a:t>
            </a:r>
            <a:r>
              <a:rPr lang="pt-BR" dirty="0">
                <a:solidFill>
                  <a:srgbClr val="055ABE"/>
                </a:solidFill>
              </a:rPr>
              <a:t>informações incompletas?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FD8B7D-6C91-4F48-B7A9-D29C80F1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11CACB-F3BA-0144-A332-3454656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73" y="4140072"/>
            <a:ext cx="4826254" cy="24131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138EB66-7DA3-443B-965E-6116827C9BA8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Arquitetura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916044"/>
            <a:ext cx="11149183" cy="444030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E em muitas situações nos vemos obrigados a abrir mão de um dos 3 pilares que definem a nossa qualidade: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Com </a:t>
            </a:r>
            <a:r>
              <a:rPr lang="pt-BR" dirty="0" err="1"/>
              <a:t>microsserviços</a:t>
            </a:r>
            <a:r>
              <a:rPr lang="pt-BR" dirty="0"/>
              <a:t> este </a:t>
            </a:r>
            <a:r>
              <a:rPr lang="pt-BR" dirty="0">
                <a:solidFill>
                  <a:srgbClr val="055ABE"/>
                </a:solidFill>
              </a:rPr>
              <a:t>impacto na qualidade </a:t>
            </a:r>
            <a:r>
              <a:rPr lang="pt-BR" dirty="0"/>
              <a:t>pode ser minimizado.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85" y="2819387"/>
            <a:ext cx="4528630" cy="267010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BF2A5F-622B-F448-928F-ED159A35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27</a:t>
            </a:fld>
            <a:endParaRPr lang="pt-B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22492C-7AFE-4626-9391-9EEB4D30A7B9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Arquitetura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0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020417"/>
            <a:ext cx="11405833" cy="441601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dirty="0"/>
              <a:t>As boas práticas definem </a:t>
            </a:r>
            <a:r>
              <a:rPr lang="pt-BR" dirty="0">
                <a:solidFill>
                  <a:srgbClr val="055ABE"/>
                </a:solidFill>
              </a:rPr>
              <a:t>como aplicamos os princípios definidos anteriormente</a:t>
            </a:r>
            <a:r>
              <a:rPr lang="pt-BR" dirty="0"/>
              <a:t> para garantir que estejam sendo cumpridos.</a:t>
            </a:r>
          </a:p>
          <a:p>
            <a:r>
              <a:rPr lang="pt-BR" dirty="0"/>
              <a:t>Os princípios são aplicados a um conjunto de orientações práticas e detalhadas para a execução de tarefas. </a:t>
            </a:r>
          </a:p>
          <a:p>
            <a:pPr lvl="1"/>
            <a:r>
              <a:rPr lang="pt-BR" dirty="0"/>
              <a:t>Eles geralmente são específicos da tecnologia e devem ter um nível baixo o suficiente para que qualquer desenvolvedor possa entendê-los.</a:t>
            </a:r>
          </a:p>
          <a:p>
            <a:pPr lvl="1"/>
            <a:r>
              <a:rPr lang="pt-BR" dirty="0"/>
              <a:t>As práticas podem incluir diretrizes de codificação, o fato de que todos os </a:t>
            </a:r>
            <a:r>
              <a:rPr lang="pt-BR" dirty="0">
                <a:solidFill>
                  <a:schemeClr val="accent2"/>
                </a:solidFill>
              </a:rPr>
              <a:t>dados de log</a:t>
            </a:r>
            <a:r>
              <a:rPr lang="pt-BR" dirty="0"/>
              <a:t> precisam ser capturados centralmente ou que HTTP/REST é o estilo de integração padrão. Devido à sua natureza técnica, as práticas frequentemente mudam mais do que os princípios.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28AE3B-61A4-F744-A74F-828D144E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28</a:t>
            </a:fld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8E299-E53C-4367-B3E4-ACE9BB3D0D21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Boas práticas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19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099930"/>
            <a:ext cx="11230463" cy="562154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dirty="0"/>
              <a:t>Não podemos permitir que um </a:t>
            </a:r>
            <a:r>
              <a:rPr lang="pt-BR" dirty="0">
                <a:solidFill>
                  <a:srgbClr val="FF0000"/>
                </a:solidFill>
              </a:rPr>
              <a:t>serviço mal comportado </a:t>
            </a:r>
            <a:r>
              <a:rPr lang="pt-BR" dirty="0"/>
              <a:t>estrague a festa para todos.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Temos que garantir que nossos serviços se protejam adequadamente de chamadas </a:t>
            </a:r>
            <a:r>
              <a:rPr lang="pt-BR" dirty="0">
                <a:solidFill>
                  <a:srgbClr val="FF0000"/>
                </a:solidFill>
              </a:rPr>
              <a:t>nocivas e repetitivas</a:t>
            </a:r>
            <a:r>
              <a:rPr lang="pt-BR" dirty="0"/>
              <a:t>.</a:t>
            </a:r>
          </a:p>
          <a:p>
            <a:r>
              <a:rPr lang="pt-BR" dirty="0"/>
              <a:t>Quanto mais os nossos serviços não lidarem adequadamente com a falha potencial de chamadas sucessivas, </a:t>
            </a:r>
            <a:r>
              <a:rPr lang="pt-BR" dirty="0">
                <a:solidFill>
                  <a:srgbClr val="FF0000"/>
                </a:solidFill>
              </a:rPr>
              <a:t>mais frágeis serão nossos sistemas</a:t>
            </a:r>
            <a:r>
              <a:rPr lang="pt-BR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590" y="1645340"/>
            <a:ext cx="2684462" cy="268446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B54A6E2-E2CD-1649-B99B-E195CF5E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29</a:t>
            </a:fld>
            <a:endParaRPr lang="pt-B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A8D178-2E98-40D7-AEA9-A3B4372BE21C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Segurança Arquitetural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0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097" y="996130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Arquitetura Monolítica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688069"/>
            <a:ext cx="10901413" cy="3520390"/>
          </a:xfrm>
        </p:spPr>
        <p:txBody>
          <a:bodyPr>
            <a:normAutofit/>
          </a:bodyPr>
          <a:lstStyle/>
          <a:p>
            <a:r>
              <a:rPr lang="pt-BR" dirty="0"/>
              <a:t>Aplicações que contem </a:t>
            </a:r>
            <a:r>
              <a:rPr lang="pt-BR" dirty="0">
                <a:solidFill>
                  <a:srgbClr val="055ABE"/>
                </a:solidFill>
              </a:rPr>
              <a:t>toda implementação em blocos de código totalmente acoplados</a:t>
            </a:r>
            <a:r>
              <a:rPr lang="pt-BR" dirty="0"/>
              <a:t>.</a:t>
            </a:r>
          </a:p>
          <a:p>
            <a:r>
              <a:rPr lang="pt-BR" dirty="0"/>
              <a:t>O </a:t>
            </a:r>
            <a:r>
              <a:rPr lang="pt-BR" dirty="0">
                <a:solidFill>
                  <a:srgbClr val="055ABE"/>
                </a:solidFill>
              </a:rPr>
              <a:t>processamento</a:t>
            </a:r>
            <a:r>
              <a:rPr lang="pt-BR" dirty="0"/>
              <a:t> requerido por essas aplicações demandam por unidades de processamento de </a:t>
            </a:r>
            <a:r>
              <a:rPr lang="pt-BR" dirty="0">
                <a:solidFill>
                  <a:srgbClr val="055ABE"/>
                </a:solidFill>
              </a:rPr>
              <a:t>alto desempenho.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BA1D1A-8948-EA4B-88E0-C7135F83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4B0C65-9279-3647-B8B4-BF9C19A7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857" y="3503607"/>
            <a:ext cx="2165555" cy="325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96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Cada componente dever possuir </a:t>
            </a:r>
            <a:r>
              <a:rPr lang="pt-BR">
                <a:solidFill>
                  <a:srgbClr val="055ABE"/>
                </a:solidFill>
              </a:rPr>
              <a:t>suas próprias tratativas de erros </a:t>
            </a:r>
            <a:r>
              <a:rPr lang="pt-BR"/>
              <a:t>e em suas fronteiras estes erros podem ser cascateados.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7916E31-23B7-F14E-A385-3CBF0F5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CBE565-7B60-A240-9FB3-3D4440C0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2" y="2971075"/>
            <a:ext cx="3968455" cy="29253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CCBD56-52BF-4F53-BC0F-D22541485EB8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Segurança Arquitetural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6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pt-BR" dirty="0"/>
              <a:t>Porém estes erros devem ser suficientemente significativos para que o próprio sistema atue na </a:t>
            </a:r>
            <a:r>
              <a:rPr lang="pt-BR" b="1" dirty="0">
                <a:solidFill>
                  <a:srgbClr val="055ABE"/>
                </a:solidFill>
              </a:rPr>
              <a:t>auto correção </a:t>
            </a:r>
            <a:r>
              <a:rPr lang="pt-BR" dirty="0"/>
              <a:t>para manter a </a:t>
            </a:r>
            <a:r>
              <a:rPr lang="pt-BR" b="1" dirty="0">
                <a:solidFill>
                  <a:srgbClr val="055ABE"/>
                </a:solidFill>
              </a:rPr>
              <a:t>transparência</a:t>
            </a:r>
            <a:r>
              <a:rPr lang="pt-BR" dirty="0"/>
              <a:t> do sistema como um todo.</a:t>
            </a:r>
          </a:p>
        </p:txBody>
      </p:sp>
      <p:sp>
        <p:nvSpPr>
          <p:cNvPr id="4" name="Rectangle 3"/>
          <p:cNvSpPr/>
          <p:nvPr/>
        </p:nvSpPr>
        <p:spPr>
          <a:xfrm>
            <a:off x="8353999" y="2285841"/>
            <a:ext cx="2116985" cy="529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4121255" y="2396889"/>
            <a:ext cx="2116985" cy="529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5062954" y="4664944"/>
            <a:ext cx="4312143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3200" b="1" dirty="0"/>
              <a:t>Reflexão Computacional</a:t>
            </a:r>
          </a:p>
        </p:txBody>
      </p:sp>
      <p:sp>
        <p:nvSpPr>
          <p:cNvPr id="11" name="Oval 10"/>
          <p:cNvSpPr/>
          <p:nvPr/>
        </p:nvSpPr>
        <p:spPr>
          <a:xfrm>
            <a:off x="7056612" y="3562332"/>
            <a:ext cx="324828" cy="3653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4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" name="Elbow Connector 12"/>
          <p:cNvCxnSpPr>
            <a:cxnSpLocks/>
            <a:endCxn id="11" idx="6"/>
          </p:cNvCxnSpPr>
          <p:nvPr/>
        </p:nvCxnSpPr>
        <p:spPr>
          <a:xfrm rot="10800000" flipV="1">
            <a:off x="7381440" y="2815031"/>
            <a:ext cx="2189280" cy="929997"/>
          </a:xfrm>
          <a:prstGeom prst="bentConnector3">
            <a:avLst>
              <a:gd name="adj1" fmla="val -12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11" idx="2"/>
          </p:cNvCxnSpPr>
          <p:nvPr/>
        </p:nvCxnSpPr>
        <p:spPr>
          <a:xfrm rot="16200000" flipH="1">
            <a:off x="5708706" y="2397122"/>
            <a:ext cx="818949" cy="187686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1" idx="4"/>
            <a:endCxn id="6" idx="0"/>
          </p:cNvCxnSpPr>
          <p:nvPr/>
        </p:nvCxnSpPr>
        <p:spPr>
          <a:xfrm>
            <a:off x="7219026" y="3927726"/>
            <a:ext cx="0" cy="737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68CADB-0749-9343-9F96-C7B809EF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31</a:t>
            </a:fld>
            <a:endParaRPr lang="pt-BR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488F2AF-B2C8-48F4-83D3-987AB9049FB7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Segurança Arquitetural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980661"/>
            <a:ext cx="11366077" cy="4455774"/>
          </a:xfrm>
          <a:solidFill>
            <a:schemeClr val="bg1"/>
          </a:solidFill>
        </p:spPr>
        <p:txBody>
          <a:bodyPr/>
          <a:lstStyle/>
          <a:p>
            <a:r>
              <a:rPr lang="pt-BR" dirty="0"/>
              <a:t>Abaixo estão listadas as principais responsabilidades definidas para profissionais que pensam e trabalham com este tipo de arquitetura:</a:t>
            </a:r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Visão</a:t>
            </a:r>
            <a:r>
              <a:rPr lang="pt-BR" dirty="0"/>
              <a:t>: Garanta que exista uma </a:t>
            </a:r>
            <a:r>
              <a:rPr lang="pt-BR" dirty="0">
                <a:solidFill>
                  <a:schemeClr val="accent2"/>
                </a:solidFill>
              </a:rPr>
              <a:t>visão técnica</a:t>
            </a:r>
            <a:r>
              <a:rPr lang="pt-BR" dirty="0"/>
              <a:t> claramente comunicada para o sistema que ajudará seu sistema a atender aos requisitos de seus clientes e organização.</a:t>
            </a:r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Empatia</a:t>
            </a:r>
            <a:r>
              <a:rPr lang="pt-BR" dirty="0"/>
              <a:t>: Compreenda o impacto de suas decisões sobre seus </a:t>
            </a:r>
            <a:r>
              <a:rPr lang="pt-BR" dirty="0">
                <a:solidFill>
                  <a:schemeClr val="accent2"/>
                </a:solidFill>
              </a:rPr>
              <a:t>clientes</a:t>
            </a:r>
            <a:r>
              <a:rPr lang="pt-BR" dirty="0"/>
              <a:t> e </a:t>
            </a:r>
            <a:r>
              <a:rPr lang="pt-BR" dirty="0">
                <a:solidFill>
                  <a:schemeClr val="accent2"/>
                </a:solidFill>
              </a:rPr>
              <a:t>colegas</a:t>
            </a:r>
            <a:r>
              <a:rPr lang="pt-BR" dirty="0"/>
              <a:t>. </a:t>
            </a:r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Colaboração</a:t>
            </a:r>
            <a:r>
              <a:rPr lang="pt-BR" dirty="0"/>
              <a:t>: Envolva-se com o máximo </a:t>
            </a:r>
            <a:r>
              <a:rPr lang="pt-BR"/>
              <a:t>possível que ajude </a:t>
            </a:r>
            <a:r>
              <a:rPr lang="pt-BR" dirty="0"/>
              <a:t>a definir, refinar e executar a </a:t>
            </a:r>
            <a:r>
              <a:rPr lang="pt-BR" dirty="0">
                <a:solidFill>
                  <a:schemeClr val="accent2"/>
                </a:solidFill>
              </a:rPr>
              <a:t>visão técnica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1056C2-240D-B041-BD10-C81DE8A9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32</a:t>
            </a:fld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F684BD-3BF8-4DDF-9313-D2C856EAEF6A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Responsabilidades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40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186070"/>
            <a:ext cx="10901413" cy="4250365"/>
          </a:xfrm>
          <a:solidFill>
            <a:schemeClr val="bg1"/>
          </a:solidFill>
        </p:spPr>
        <p:txBody>
          <a:bodyPr/>
          <a:lstStyle/>
          <a:p>
            <a:pPr lvl="1"/>
            <a:r>
              <a:rPr lang="pt-BR" b="1" dirty="0">
                <a:solidFill>
                  <a:srgbClr val="055ABE"/>
                </a:solidFill>
              </a:rPr>
              <a:t>Adaptabilidade</a:t>
            </a:r>
            <a:r>
              <a:rPr lang="pt-BR" dirty="0"/>
              <a:t>: Certifique-se de que a </a:t>
            </a:r>
            <a:r>
              <a:rPr lang="pt-BR" dirty="0">
                <a:solidFill>
                  <a:schemeClr val="accent2"/>
                </a:solidFill>
              </a:rPr>
              <a:t>visão técnica </a:t>
            </a:r>
            <a:r>
              <a:rPr lang="pt-BR" dirty="0"/>
              <a:t>mude conforme seus </a:t>
            </a:r>
            <a:r>
              <a:rPr lang="pt-BR" dirty="0">
                <a:solidFill>
                  <a:schemeClr val="accent2"/>
                </a:solidFill>
              </a:rPr>
              <a:t>clientes</a:t>
            </a:r>
            <a:r>
              <a:rPr lang="pt-BR" dirty="0"/>
              <a:t> ou </a:t>
            </a:r>
            <a:r>
              <a:rPr lang="pt-BR" dirty="0">
                <a:solidFill>
                  <a:schemeClr val="accent2"/>
                </a:solidFill>
              </a:rPr>
              <a:t>organização</a:t>
            </a:r>
            <a:r>
              <a:rPr lang="pt-BR" dirty="0"/>
              <a:t> o exijam.</a:t>
            </a:r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Autonomia</a:t>
            </a:r>
            <a:r>
              <a:rPr lang="pt-BR" dirty="0"/>
              <a:t>: Encontre o equilíbrio certo entre </a:t>
            </a:r>
            <a:r>
              <a:rPr lang="pt-BR" dirty="0">
                <a:solidFill>
                  <a:schemeClr val="accent2"/>
                </a:solidFill>
              </a:rPr>
              <a:t>padronizar</a:t>
            </a:r>
            <a:r>
              <a:rPr lang="pt-BR" dirty="0"/>
              <a:t> e </a:t>
            </a:r>
            <a:r>
              <a:rPr lang="pt-BR" dirty="0">
                <a:solidFill>
                  <a:schemeClr val="accent2"/>
                </a:solidFill>
              </a:rPr>
              <a:t>habilitar a autonomia </a:t>
            </a:r>
            <a:r>
              <a:rPr lang="pt-BR" dirty="0"/>
              <a:t>de suas equipes.</a:t>
            </a:r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Governança</a:t>
            </a:r>
            <a:r>
              <a:rPr lang="pt-BR" dirty="0"/>
              <a:t>: Verifique se o sistema que está sendo implementado se ajusta à </a:t>
            </a:r>
            <a:r>
              <a:rPr lang="pt-BR" dirty="0">
                <a:solidFill>
                  <a:schemeClr val="accent2"/>
                </a:solidFill>
              </a:rPr>
              <a:t>visão técnica</a:t>
            </a:r>
            <a:r>
              <a:rPr lang="pt-BR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76" y="3664367"/>
            <a:ext cx="4805524" cy="2691983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5506B9-B351-474B-84E4-E5ED1771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33</a:t>
            </a:fld>
            <a:endParaRPr lang="pt-B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C4FC99-F09E-491B-8E38-3743ADF95A47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Responsabilidades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9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053548"/>
            <a:ext cx="11286564" cy="3253409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pt-BR" dirty="0">
                <a:solidFill>
                  <a:srgbClr val="055ABE"/>
                </a:solidFill>
              </a:rPr>
              <a:t>As aplicações são mais complexas</a:t>
            </a:r>
            <a:r>
              <a:rPr lang="pt-BR" dirty="0"/>
              <a:t>, pois dividir uma aplicação </a:t>
            </a:r>
            <a:r>
              <a:rPr lang="pt-BR" dirty="0">
                <a:solidFill>
                  <a:srgbClr val="FF0000"/>
                </a:solidFill>
              </a:rPr>
              <a:t>monolítica</a:t>
            </a:r>
            <a:r>
              <a:rPr lang="pt-BR" dirty="0"/>
              <a:t> em vários serviços que colaboram exige que exista uma comunicação semântica entre esses serviços;</a:t>
            </a:r>
          </a:p>
          <a:p>
            <a:r>
              <a:rPr lang="pt-BR" dirty="0"/>
              <a:t>Como a arquitetura de </a:t>
            </a:r>
            <a:r>
              <a:rPr lang="pt-BR" dirty="0" err="1"/>
              <a:t>microsserviços</a:t>
            </a:r>
            <a:r>
              <a:rPr lang="pt-BR" dirty="0"/>
              <a:t> consiste de múltiplas instâncias e serviços, os mesmos precisam ser administrados, e desta forma é preciso um </a:t>
            </a:r>
            <a:r>
              <a:rPr lang="pt-BR" dirty="0">
                <a:solidFill>
                  <a:srgbClr val="055ABE"/>
                </a:solidFill>
              </a:rPr>
              <a:t>alto nível de automação</a:t>
            </a:r>
            <a:r>
              <a:rPr lang="pt-BR" dirty="0"/>
              <a:t>;</a:t>
            </a:r>
          </a:p>
          <a:p>
            <a:r>
              <a:rPr lang="pt-BR" dirty="0"/>
              <a:t>É preciso lidar com a complexidade de trabalhar com </a:t>
            </a:r>
            <a:r>
              <a:rPr lang="pt-BR" dirty="0">
                <a:solidFill>
                  <a:srgbClr val="055ABE"/>
                </a:solidFill>
              </a:rPr>
              <a:t>dados distribuídos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1493BB-10B0-9540-B834-77F3C139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34</a:t>
            </a:fld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85BF2A-E558-4214-9735-5DA232E7EAC4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Microsserviços: Desvantagens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938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21F822-9178-F645-BA05-31FDF50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35</a:t>
            </a:fld>
            <a:endParaRPr lang="pt-BR"/>
          </a:p>
        </p:txBody>
      </p:sp>
      <p:pic>
        <p:nvPicPr>
          <p:cNvPr id="1028" name="Picture 4" descr="micro-servicos-Martin-Fowler">
            <a:hlinkClick r:id="rId2"/>
            <a:extLst>
              <a:ext uri="{FF2B5EF4-FFF2-40B4-BE49-F238E27FC236}">
                <a16:creationId xmlns:a16="http://schemas.microsoft.com/office/drawing/2014/main" id="{CD38CBFD-CE96-0341-A75B-6F32A362A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8" y="1456088"/>
            <a:ext cx="7950449" cy="54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168C94-2323-804A-B5CD-0EE0F092B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851660"/>
            <a:ext cx="3453807" cy="4305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EC09FD-0F52-4C9B-A566-FEAF0248767A}"/>
              </a:ext>
            </a:extLst>
          </p:cNvPr>
          <p:cNvSpPr txBox="1">
            <a:spLocks/>
          </p:cNvSpPr>
          <p:nvPr/>
        </p:nvSpPr>
        <p:spPr>
          <a:xfrm>
            <a:off x="2939647" y="0"/>
            <a:ext cx="7721728" cy="78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accent2"/>
                </a:solidFill>
              </a:rPr>
              <a:t>Microsserviços – Lembre-se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4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2349000"/>
            <a:ext cx="10800000" cy="216000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pt-BR" sz="11100" b="1" i="1">
                <a:solidFill>
                  <a:srgbClr val="045ABD"/>
                </a:solidFill>
                <a:latin typeface="Ink Free" panose="03080402000500000000" pitchFamily="66" charset="0"/>
              </a:rPr>
              <a:t>Dúvidas</a:t>
            </a:r>
            <a:endParaRPr lang="pt-BR" sz="11100" b="1" i="1" dirty="0">
              <a:solidFill>
                <a:srgbClr val="045ABD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080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357" y="2133601"/>
            <a:ext cx="11288643" cy="2266950"/>
          </a:xfrm>
          <a:ln>
            <a:solidFill>
              <a:srgbClr val="045ABD"/>
            </a:solidFill>
          </a:ln>
        </p:spPr>
        <p:txBody>
          <a:bodyPr anchor="ctr">
            <a:normAutofit/>
          </a:bodyPr>
          <a:lstStyle/>
          <a:p>
            <a:r>
              <a:rPr lang="pt-BR" sz="4400" i="1">
                <a:solidFill>
                  <a:srgbClr val="045ABD"/>
                </a:solidFill>
              </a:rPr>
              <a:t>Teoria 4</a:t>
            </a:r>
            <a:br>
              <a:rPr lang="pt-BR" b="1" i="1">
                <a:solidFill>
                  <a:srgbClr val="045ABD"/>
                </a:solidFill>
              </a:rPr>
            </a:br>
            <a:r>
              <a:rPr lang="pt-BR" b="1" i="1">
                <a:solidFill>
                  <a:srgbClr val="045ABD"/>
                </a:solidFill>
              </a:rPr>
              <a:t>Arquitetura de Microsserviços</a:t>
            </a:r>
            <a:br>
              <a:rPr lang="pt-BR" b="1" i="1">
                <a:solidFill>
                  <a:srgbClr val="045ABD"/>
                </a:solidFill>
              </a:rPr>
            </a:br>
            <a:r>
              <a:rPr lang="pt-BR" sz="3200">
                <a:solidFill>
                  <a:srgbClr val="045ABD"/>
                </a:solidFill>
              </a:rPr>
              <a:t>Parte 1 de 2</a:t>
            </a:r>
            <a:endParaRPr lang="pt-BR" dirty="0">
              <a:solidFill>
                <a:srgbClr val="045ABD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7912D9-0071-2844-9A4F-120EC716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79" y="83531"/>
            <a:ext cx="3365500" cy="1943100"/>
          </a:xfrm>
          <a:prstGeom prst="rect">
            <a:avLst/>
          </a:prstGeom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357" y="4632588"/>
            <a:ext cx="3600000" cy="1487277"/>
          </a:xfr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/>
          <a:lstStyle/>
          <a:p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Professor:</a:t>
            </a:r>
          </a:p>
          <a:p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Vitor </a:t>
            </a:r>
            <a:r>
              <a:rPr lang="pt-BR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Alexandre</a:t>
            </a:r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Campos</a:t>
            </a:r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Figueiredo</a:t>
            </a:r>
            <a:endParaRPr lang="pt-BR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B75156D-A1BC-4093-95DC-4F6C3FA85E81}"/>
              </a:ext>
            </a:extLst>
          </p:cNvPr>
          <p:cNvSpPr txBox="1">
            <a:spLocks/>
          </p:cNvSpPr>
          <p:nvPr/>
        </p:nvSpPr>
        <p:spPr>
          <a:xfrm>
            <a:off x="4291679" y="4632588"/>
            <a:ext cx="3600000" cy="14872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Disciplina:</a:t>
            </a:r>
          </a:p>
          <a:p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Sistemas Distribuídos</a:t>
            </a:r>
            <a:endParaRPr lang="pt-BR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F58E2A1-278A-440D-8A4E-D27463F35AB6}"/>
              </a:ext>
            </a:extLst>
          </p:cNvPr>
          <p:cNvSpPr txBox="1">
            <a:spLocks/>
          </p:cNvSpPr>
          <p:nvPr/>
        </p:nvSpPr>
        <p:spPr>
          <a:xfrm>
            <a:off x="8136000" y="4632588"/>
            <a:ext cx="3600000" cy="14872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Semestre:</a:t>
            </a:r>
          </a:p>
          <a:p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2022/01</a:t>
            </a:r>
            <a:endParaRPr lang="pt-BR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A5ED4A-9D0C-41AF-8629-71793AA181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2D77960-251B-40A1-B8CD-7629F6F6181D}"/>
              </a:ext>
            </a:extLst>
          </p:cNvPr>
          <p:cNvSpPr/>
          <p:nvPr/>
        </p:nvSpPr>
        <p:spPr>
          <a:xfrm>
            <a:off x="1365260" y="947530"/>
            <a:ext cx="9687338" cy="131113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i="1">
                <a:solidFill>
                  <a:schemeClr val="bg1"/>
                </a:solidFill>
                <a:latin typeface="Ink Free" panose="03080402000500000000" pitchFamily="66" charset="0"/>
              </a:rPr>
              <a:t>Obrigado</a:t>
            </a:r>
            <a:endParaRPr lang="pt-PT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8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 dirty="0"/>
              <a:t>Arquitetura Monolítica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5" y="2660904"/>
            <a:ext cx="6094329" cy="3695446"/>
          </a:xfrm>
        </p:spPr>
        <p:txBody>
          <a:bodyPr anchor="t">
            <a:normAutofit/>
          </a:bodyPr>
          <a:lstStyle/>
          <a:p>
            <a:r>
              <a:rPr lang="pt-BR" sz="1700" dirty="0"/>
              <a:t>Desta forma, é possível </a:t>
            </a:r>
            <a:r>
              <a:rPr lang="pt-BR" sz="1700" dirty="0">
                <a:solidFill>
                  <a:srgbClr val="055ABE"/>
                </a:solidFill>
              </a:rPr>
              <a:t>escalar</a:t>
            </a:r>
            <a:r>
              <a:rPr lang="pt-BR" sz="1700" dirty="0"/>
              <a:t> uma aplicação monolítica de forma:</a:t>
            </a:r>
          </a:p>
          <a:p>
            <a:pPr lvl="1"/>
            <a:r>
              <a:rPr lang="pt-BR" sz="1700" dirty="0">
                <a:solidFill>
                  <a:srgbClr val="055ABE"/>
                </a:solidFill>
              </a:rPr>
              <a:t>Horizontal (nº de instâncias)</a:t>
            </a:r>
          </a:p>
          <a:p>
            <a:pPr lvl="2"/>
            <a:r>
              <a:rPr lang="pt-BR" sz="1700" dirty="0">
                <a:solidFill>
                  <a:srgbClr val="055ABE"/>
                </a:solidFill>
              </a:rPr>
              <a:t>Desperdício de recursos computacionais</a:t>
            </a:r>
            <a:r>
              <a:rPr lang="pt-BR" sz="1700" dirty="0"/>
              <a:t>, pois a mesma aplicação é implantada em várias unidades de processamento.</a:t>
            </a:r>
          </a:p>
          <a:p>
            <a:pPr lvl="1"/>
            <a:r>
              <a:rPr lang="pt-BR" sz="1700" dirty="0">
                <a:solidFill>
                  <a:srgbClr val="055ABE"/>
                </a:solidFill>
              </a:rPr>
              <a:t>Vertical (processamento).</a:t>
            </a:r>
          </a:p>
          <a:p>
            <a:pPr lvl="2"/>
            <a:r>
              <a:rPr lang="pt-BR" sz="1700" dirty="0"/>
              <a:t>Limite de processamento devido à capacidade do hardware, e quando esse limite é atingido, surge à necessidade de introduzir mais unidades de processamento.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FE3F9D1-68E3-0B47-929C-4F52E0C2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900" y="640080"/>
            <a:ext cx="3709263" cy="557784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377528-71A2-7C40-B5DE-2EC12F41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 smtClean="0"/>
              <a:pPr>
                <a:spcAft>
                  <a:spcPts val="600"/>
                </a:spcAft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55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387" y="100689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Arquitetura de </a:t>
            </a:r>
            <a:r>
              <a:rPr lang="pt-BR" dirty="0" err="1"/>
              <a:t>Microsserviços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8" y="1716664"/>
            <a:ext cx="10901413" cy="3520390"/>
          </a:xfrm>
        </p:spPr>
        <p:txBody>
          <a:bodyPr>
            <a:normAutofit lnSpcReduction="10000"/>
          </a:bodyPr>
          <a:lstStyle/>
          <a:p>
            <a:r>
              <a:rPr lang="pt-BR" b="1" dirty="0" err="1"/>
              <a:t>Microsserviços</a:t>
            </a:r>
            <a:r>
              <a:rPr lang="pt-BR" dirty="0"/>
              <a:t> (</a:t>
            </a:r>
            <a:r>
              <a:rPr lang="pt-BR" i="1" dirty="0" err="1"/>
              <a:t>Microservices</a:t>
            </a:r>
            <a:r>
              <a:rPr lang="pt-BR" dirty="0"/>
              <a:t>) refere-se à prática de </a:t>
            </a:r>
            <a:r>
              <a:rPr lang="pt-BR" dirty="0">
                <a:solidFill>
                  <a:srgbClr val="055ABE"/>
                </a:solidFill>
              </a:rPr>
              <a:t>decompor aplicações de software monolíticas </a:t>
            </a:r>
            <a:r>
              <a:rPr lang="pt-BR" dirty="0"/>
              <a:t>em um conjunto de serviços de </a:t>
            </a:r>
            <a:r>
              <a:rPr lang="pt-BR" dirty="0">
                <a:solidFill>
                  <a:schemeClr val="accent2"/>
                </a:solidFill>
              </a:rPr>
              <a:t>granularidade mais fina </a:t>
            </a:r>
            <a:r>
              <a:rPr lang="pt-BR" dirty="0"/>
              <a:t>e </a:t>
            </a:r>
            <a:r>
              <a:rPr lang="pt-BR" dirty="0">
                <a:solidFill>
                  <a:schemeClr val="accent2"/>
                </a:solidFill>
              </a:rPr>
              <a:t>independentemente gerenciáveis</a:t>
            </a:r>
            <a:r>
              <a:rPr lang="pt-BR" dirty="0"/>
              <a:t>, em uma ou mais unidades de processamento, no qual se </a:t>
            </a:r>
            <a:r>
              <a:rPr lang="pt-BR" dirty="0">
                <a:solidFill>
                  <a:srgbClr val="055ABE"/>
                </a:solidFill>
              </a:rPr>
              <a:t>comunicam através de um </a:t>
            </a:r>
            <a:r>
              <a:rPr lang="pt-BR" dirty="0">
                <a:solidFill>
                  <a:schemeClr val="accent2"/>
                </a:solidFill>
              </a:rPr>
              <a:t>mecanismo leve </a:t>
            </a:r>
            <a:r>
              <a:rPr lang="pt-BR" dirty="0"/>
              <a:t>como, por exemplo, uma </a:t>
            </a:r>
            <a:r>
              <a:rPr lang="pt-BR" dirty="0">
                <a:solidFill>
                  <a:srgbClr val="055ABE"/>
                </a:solidFill>
              </a:rPr>
              <a:t>API</a:t>
            </a:r>
            <a:r>
              <a:rPr lang="pt-BR" dirty="0"/>
              <a:t> que utiliza o protocolo </a:t>
            </a:r>
            <a:r>
              <a:rPr lang="pt-BR" b="1" dirty="0"/>
              <a:t>HTTP</a:t>
            </a:r>
            <a:r>
              <a:rPr lang="pt-BR" dirty="0"/>
              <a:t>.</a:t>
            </a:r>
          </a:p>
          <a:p>
            <a:r>
              <a:rPr lang="pt-BR" dirty="0"/>
              <a:t>Desta forma, pode-se pensar em uma nova forma de </a:t>
            </a:r>
            <a:r>
              <a:rPr lang="pt-BR" dirty="0">
                <a:solidFill>
                  <a:srgbClr val="055ABE"/>
                </a:solidFill>
              </a:rPr>
              <a:t>escalar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Decomposição funcional:</a:t>
            </a:r>
            <a:endParaRPr lang="pt-BR" dirty="0"/>
          </a:p>
          <a:p>
            <a:pPr lvl="2"/>
            <a:r>
              <a:rPr lang="pt-BR" dirty="0"/>
              <a:t>Forma mais eficiente de escalar e aumentar o desempenho das aplicações.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5FAE08-E1A2-4946-968E-BE60763D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20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93F89A8-76ED-764C-9B50-FB64DA7A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E4B908B-B631-3341-8E23-2A0F23DFA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48" y="1394542"/>
            <a:ext cx="9470103" cy="53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6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pt-BR" sz="5400"/>
              <a:t>Microsserviços</a:t>
            </a:r>
            <a:endParaRPr lang="en-US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93" y="2071316"/>
            <a:ext cx="11018520" cy="4119172"/>
          </a:xfrm>
        </p:spPr>
        <p:txBody>
          <a:bodyPr anchor="t">
            <a:normAutofit/>
          </a:bodyPr>
          <a:lstStyle/>
          <a:p>
            <a:r>
              <a:rPr lang="pt-BR" dirty="0"/>
              <a:t>Muitos aplicativos, muitas coisas precisam acontecer, empresas crescem muito rápido e equipes crescem muito rápido!!</a:t>
            </a:r>
          </a:p>
          <a:p>
            <a:pPr lvl="1"/>
            <a:r>
              <a:rPr lang="pt-BR" sz="2800" dirty="0"/>
              <a:t>É preciso </a:t>
            </a:r>
            <a:r>
              <a:rPr lang="pt-BR" sz="2800" dirty="0">
                <a:solidFill>
                  <a:srgbClr val="055ABE"/>
                </a:solidFill>
              </a:rPr>
              <a:t>distribuir</a:t>
            </a:r>
            <a:r>
              <a:rPr lang="pt-BR" sz="2800" dirty="0"/>
              <a:t> a aplicação em pedaços menores para </a:t>
            </a:r>
            <a:r>
              <a:rPr lang="pt-BR" sz="2800" dirty="0">
                <a:solidFill>
                  <a:schemeClr val="accent2"/>
                </a:solidFill>
              </a:rPr>
              <a:t>organizar a equipe</a:t>
            </a:r>
            <a:r>
              <a:rPr lang="pt-BR" sz="2800" dirty="0">
                <a:solidFill>
                  <a:srgbClr val="055ABE"/>
                </a:solidFill>
              </a:rPr>
              <a:t> e o </a:t>
            </a:r>
            <a:r>
              <a:rPr lang="pt-BR" sz="2800" dirty="0">
                <a:solidFill>
                  <a:schemeClr val="accent2"/>
                </a:solidFill>
              </a:rPr>
              <a:t>próprio software</a:t>
            </a:r>
            <a:r>
              <a:rPr lang="pt-BR" sz="2800" dirty="0">
                <a:solidFill>
                  <a:srgbClr val="055ABE"/>
                </a:solidFill>
              </a:rPr>
              <a:t>.</a:t>
            </a:r>
          </a:p>
          <a:p>
            <a:pPr lvl="1"/>
            <a:r>
              <a:rPr lang="pt-BR" sz="2800" dirty="0">
                <a:solidFill>
                  <a:schemeClr val="accent2"/>
                </a:solidFill>
              </a:rPr>
              <a:t>Facilita a implementação</a:t>
            </a:r>
            <a:r>
              <a:rPr lang="pt-BR" sz="2800" dirty="0">
                <a:solidFill>
                  <a:srgbClr val="055ABE"/>
                </a:solidFill>
              </a:rPr>
              <a:t>, integração/entrega e </a:t>
            </a:r>
            <a:r>
              <a:rPr lang="pt-BR" sz="2800" dirty="0">
                <a:solidFill>
                  <a:schemeClr val="accent2"/>
                </a:solidFill>
              </a:rPr>
              <a:t>deixa os testes mais rápidos</a:t>
            </a:r>
            <a:r>
              <a:rPr lang="pt-BR" sz="2800" dirty="0">
                <a:solidFill>
                  <a:srgbClr val="055ABE"/>
                </a:solidFill>
              </a:rPr>
              <a:t>.</a:t>
            </a:r>
          </a:p>
          <a:p>
            <a:pPr lvl="1"/>
            <a:r>
              <a:rPr lang="pt-BR" sz="2800" dirty="0">
                <a:solidFill>
                  <a:srgbClr val="055ABE"/>
                </a:solidFill>
              </a:rPr>
              <a:t>Quando um </a:t>
            </a:r>
            <a:r>
              <a:rPr lang="pt-BR" sz="2800" dirty="0" err="1">
                <a:solidFill>
                  <a:srgbClr val="055ABE"/>
                </a:solidFill>
              </a:rPr>
              <a:t>microserviço</a:t>
            </a:r>
            <a:r>
              <a:rPr lang="pt-BR" sz="2800" dirty="0">
                <a:solidFill>
                  <a:srgbClr val="055ABE"/>
                </a:solidFill>
              </a:rPr>
              <a:t> para </a:t>
            </a:r>
            <a:r>
              <a:rPr lang="pt-BR" sz="2800">
                <a:solidFill>
                  <a:srgbClr val="055ABE"/>
                </a:solidFill>
              </a:rPr>
              <a:t>de funcionar, </a:t>
            </a:r>
            <a:r>
              <a:rPr lang="pt-BR" sz="2800" dirty="0">
                <a:solidFill>
                  <a:srgbClr val="055ABE"/>
                </a:solidFill>
              </a:rPr>
              <a:t>o resto continua funcionando.</a:t>
            </a:r>
          </a:p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C1459D-4933-C34F-9FA8-16A86A25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 smtClean="0"/>
              <a:pPr>
                <a:spcAft>
                  <a:spcPts val="600"/>
                </a:spcAft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8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387" y="100689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Microsserviços</a:t>
            </a:r>
            <a:r>
              <a:rPr lang="pt-BR" dirty="0"/>
              <a:t> - Exemplo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8" y="1716663"/>
            <a:ext cx="11591363" cy="5004811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Gmail: </a:t>
            </a:r>
            <a:r>
              <a:rPr lang="pt-BR">
                <a:solidFill>
                  <a:srgbClr val="FF0000"/>
                </a:solidFill>
              </a:rPr>
              <a:t>Contatos para de funcionar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FF0000"/>
              </a:solidFill>
            </a:endParaRPr>
          </a:p>
          <a:p>
            <a:r>
              <a:rPr lang="pt-BR" dirty="0">
                <a:solidFill>
                  <a:srgbClr val="055ABE"/>
                </a:solidFill>
              </a:rPr>
              <a:t>Ler/Enviar/Deletar e-mail continua funcionando!!!</a:t>
            </a:r>
          </a:p>
          <a:p>
            <a:endParaRPr lang="pt-BR" dirty="0">
              <a:solidFill>
                <a:srgbClr val="055ABE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55ABE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5FAE08-E1A2-4946-968E-BE60763D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35011C-4EA3-6E49-B715-5A4183A2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08" y="1675578"/>
            <a:ext cx="4840017" cy="1842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D52AD2-AE2B-A647-9BA1-CAF2E289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23" y="3834300"/>
            <a:ext cx="1682629" cy="2800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455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err="1"/>
              <a:t>Microsserviços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97" y="1916045"/>
            <a:ext cx="10991703" cy="3072515"/>
          </a:xfrm>
        </p:spPr>
        <p:txBody>
          <a:bodyPr>
            <a:normAutofit/>
          </a:bodyPr>
          <a:lstStyle/>
          <a:p>
            <a:r>
              <a:rPr lang="en-US" dirty="0"/>
              <a:t>Mas </a:t>
            </a:r>
            <a:r>
              <a:rPr lang="en-US" dirty="0" err="1"/>
              <a:t>afinal</a:t>
            </a:r>
            <a:r>
              <a:rPr lang="en-US" dirty="0"/>
              <a:t>, o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microsserviços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r>
              <a:rPr lang="pt-BR" dirty="0" err="1">
                <a:solidFill>
                  <a:srgbClr val="055ABE"/>
                </a:solidFill>
              </a:rPr>
              <a:t>Microsserviços</a:t>
            </a:r>
            <a:r>
              <a:rPr lang="pt-BR" dirty="0">
                <a:solidFill>
                  <a:srgbClr val="055ABE"/>
                </a:solidFill>
              </a:rPr>
              <a:t> são </a:t>
            </a:r>
            <a:r>
              <a:rPr lang="pt-BR" dirty="0">
                <a:solidFill>
                  <a:schemeClr val="accent2"/>
                </a:solidFill>
              </a:rPr>
              <a:t>pequenos serviços autônomos </a:t>
            </a:r>
            <a:r>
              <a:rPr lang="pt-BR" dirty="0">
                <a:solidFill>
                  <a:srgbClr val="055ABE"/>
                </a:solidFill>
              </a:rPr>
              <a:t>que </a:t>
            </a:r>
            <a:r>
              <a:rPr lang="pt-BR" dirty="0">
                <a:solidFill>
                  <a:schemeClr val="accent2"/>
                </a:solidFill>
              </a:rPr>
              <a:t>trabalham juntos</a:t>
            </a:r>
            <a:r>
              <a:rPr lang="pt-BR" dirty="0">
                <a:solidFill>
                  <a:srgbClr val="055ABE"/>
                </a:solidFill>
              </a:rPr>
              <a:t>.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 por que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pt-BR" dirty="0"/>
              <a:t>abordagem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?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C1459D-4933-C34F-9FA8-16A86A25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04D982-B649-5B44-8BF1-4E3130B7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193" y="3540716"/>
            <a:ext cx="3972317" cy="25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018595-B22F-3E47-BF0C-A9E6873B8CCE}">
  <we:reference id="wa104380121" version="2.0.0.0" store="pt-BR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B7751099D6F4439EF462B81B861F67" ma:contentTypeVersion="2" ma:contentTypeDescription="Crie um novo documento." ma:contentTypeScope="" ma:versionID="6a3a39143fce655d7153c7ee0bb2b450">
  <xsd:schema xmlns:xsd="http://www.w3.org/2001/XMLSchema" xmlns:xs="http://www.w3.org/2001/XMLSchema" xmlns:p="http://schemas.microsoft.com/office/2006/metadata/properties" xmlns:ns2="30c8df52-60e3-4662-9160-0774610aaba7" targetNamespace="http://schemas.microsoft.com/office/2006/metadata/properties" ma:root="true" ma:fieldsID="bed9a884703632ce403640489af99339" ns2:_="">
    <xsd:import namespace="30c8df52-60e3-4662-9160-0774610aab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c8df52-60e3-4662-9160-0774610aab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B031EF-D011-4093-832C-5D02C52F60C1}"/>
</file>

<file path=customXml/itemProps2.xml><?xml version="1.0" encoding="utf-8"?>
<ds:datastoreItem xmlns:ds="http://schemas.openxmlformats.org/officeDocument/2006/customXml" ds:itemID="{D9DDAE1C-FACA-45C9-8B2E-33E3F7335173}"/>
</file>

<file path=customXml/itemProps3.xml><?xml version="1.0" encoding="utf-8"?>
<ds:datastoreItem xmlns:ds="http://schemas.openxmlformats.org/officeDocument/2006/customXml" ds:itemID="{5B03525B-9E46-412F-A348-89634128273C}"/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2011</Words>
  <Application>Microsoft Office PowerPoint</Application>
  <PresentationFormat>Widescreen</PresentationFormat>
  <Paragraphs>221</Paragraphs>
  <Slides>37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Ink Free</vt:lpstr>
      <vt:lpstr>Office Theme</vt:lpstr>
      <vt:lpstr>Teoria 4 Arquitetura de Microsserviços Parte 1 de 2</vt:lpstr>
      <vt:lpstr>O que vamos ver?</vt:lpstr>
      <vt:lpstr>Arquitetura Monolítica</vt:lpstr>
      <vt:lpstr>Arquitetura Monolítica</vt:lpstr>
      <vt:lpstr>Arquitetura de Microsserviços</vt:lpstr>
      <vt:lpstr>Apresentação do PowerPoint</vt:lpstr>
      <vt:lpstr>Microsserviços</vt:lpstr>
      <vt:lpstr>Microsserviços - Exemplo</vt:lpstr>
      <vt:lpstr>Microsserviços</vt:lpstr>
      <vt:lpstr>Microsserviços</vt:lpstr>
      <vt:lpstr>Microsserviços</vt:lpstr>
      <vt:lpstr>Microsserviços: Usuários</vt:lpstr>
      <vt:lpstr>Apresentação do PowerPoint</vt:lpstr>
      <vt:lpstr>Microsserviços – Autônomo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Microsserviços – Escalabilidade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</vt:lpstr>
      <vt:lpstr>Teoria 4 Arquitetura de Microsserviços Parte 1 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Lima</dc:creator>
  <cp:lastModifiedBy>Vitor Figueiredo</cp:lastModifiedBy>
  <cp:revision>81</cp:revision>
  <dcterms:created xsi:type="dcterms:W3CDTF">2021-04-11T17:25:00Z</dcterms:created>
  <dcterms:modified xsi:type="dcterms:W3CDTF">2022-04-23T15:31:37Z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0x01010085B7751099D6F4439EF462B81B861F67</vt:lpwstr>
  </property>
</Properties>
</file>